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97"/>
  </p:notesMasterIdLst>
  <p:handoutMasterIdLst>
    <p:handoutMasterId r:id="rId98"/>
  </p:handoutMasterIdLst>
  <p:sldIdLst>
    <p:sldId id="2241" r:id="rId2"/>
    <p:sldId id="2634" r:id="rId3"/>
    <p:sldId id="2587" r:id="rId4"/>
    <p:sldId id="2474" r:id="rId5"/>
    <p:sldId id="2635" r:id="rId6"/>
    <p:sldId id="2638" r:id="rId7"/>
    <p:sldId id="2636" r:id="rId8"/>
    <p:sldId id="2637" r:id="rId9"/>
    <p:sldId id="2639" r:id="rId10"/>
    <p:sldId id="2640" r:id="rId11"/>
    <p:sldId id="2643" r:id="rId12"/>
    <p:sldId id="2644" r:id="rId13"/>
    <p:sldId id="2645" r:id="rId14"/>
    <p:sldId id="2641" r:id="rId15"/>
    <p:sldId id="2599" r:id="rId16"/>
    <p:sldId id="2646" r:id="rId17"/>
    <p:sldId id="2648" r:id="rId18"/>
    <p:sldId id="2655" r:id="rId19"/>
    <p:sldId id="2642" r:id="rId20"/>
    <p:sldId id="2650" r:id="rId21"/>
    <p:sldId id="2480" r:id="rId22"/>
    <p:sldId id="2481" r:id="rId23"/>
    <p:sldId id="2482" r:id="rId24"/>
    <p:sldId id="2632" r:id="rId25"/>
    <p:sldId id="2662" r:id="rId26"/>
    <p:sldId id="2651" r:id="rId27"/>
    <p:sldId id="2633" r:id="rId28"/>
    <p:sldId id="2486" r:id="rId29"/>
    <p:sldId id="2487" r:id="rId30"/>
    <p:sldId id="2488" r:id="rId31"/>
    <p:sldId id="2490" r:id="rId32"/>
    <p:sldId id="2489" r:id="rId33"/>
    <p:sldId id="2492" r:id="rId34"/>
    <p:sldId id="2484" r:id="rId35"/>
    <p:sldId id="2494" r:id="rId36"/>
    <p:sldId id="2588" r:id="rId37"/>
    <p:sldId id="2506" r:id="rId38"/>
    <p:sldId id="2653" r:id="rId39"/>
    <p:sldId id="2657" r:id="rId40"/>
    <p:sldId id="2497" r:id="rId41"/>
    <p:sldId id="2584" r:id="rId42"/>
    <p:sldId id="2498" r:id="rId43"/>
    <p:sldId id="2495" r:id="rId44"/>
    <p:sldId id="2540" r:id="rId45"/>
    <p:sldId id="2659" r:id="rId46"/>
    <p:sldId id="2661" r:id="rId47"/>
    <p:sldId id="2658" r:id="rId48"/>
    <p:sldId id="2500" r:id="rId49"/>
    <p:sldId id="2503" r:id="rId50"/>
    <p:sldId id="2563" r:id="rId51"/>
    <p:sldId id="2564" r:id="rId52"/>
    <p:sldId id="2565" r:id="rId53"/>
    <p:sldId id="2566" r:id="rId54"/>
    <p:sldId id="2567" r:id="rId55"/>
    <p:sldId id="2568" r:id="rId56"/>
    <p:sldId id="2569" r:id="rId57"/>
    <p:sldId id="2570" r:id="rId58"/>
    <p:sldId id="2592" r:id="rId59"/>
    <p:sldId id="2593" r:id="rId60"/>
    <p:sldId id="2660" r:id="rId61"/>
    <p:sldId id="2504" r:id="rId62"/>
    <p:sldId id="2509" r:id="rId63"/>
    <p:sldId id="2585" r:id="rId64"/>
    <p:sldId id="2575" r:id="rId65"/>
    <p:sldId id="2512" r:id="rId66"/>
    <p:sldId id="2586" r:id="rId67"/>
    <p:sldId id="2513" r:id="rId68"/>
    <p:sldId id="2514" r:id="rId69"/>
    <p:sldId id="2515" r:id="rId70"/>
    <p:sldId id="2516" r:id="rId71"/>
    <p:sldId id="2517" r:id="rId72"/>
    <p:sldId id="2595" r:id="rId73"/>
    <p:sldId id="2519" r:id="rId74"/>
    <p:sldId id="2600" r:id="rId75"/>
    <p:sldId id="2601" r:id="rId76"/>
    <p:sldId id="2521" r:id="rId77"/>
    <p:sldId id="2536" r:id="rId78"/>
    <p:sldId id="2596" r:id="rId79"/>
    <p:sldId id="2598" r:id="rId80"/>
    <p:sldId id="2537" r:id="rId81"/>
    <p:sldId id="2538" r:id="rId82"/>
    <p:sldId id="2539" r:id="rId83"/>
    <p:sldId id="2604" r:id="rId84"/>
    <p:sldId id="2524" r:id="rId85"/>
    <p:sldId id="2525" r:id="rId86"/>
    <p:sldId id="2526" r:id="rId87"/>
    <p:sldId id="2527" r:id="rId88"/>
    <p:sldId id="2528" r:id="rId89"/>
    <p:sldId id="2529" r:id="rId90"/>
    <p:sldId id="2530" r:id="rId91"/>
    <p:sldId id="2531" r:id="rId92"/>
    <p:sldId id="2518" r:id="rId93"/>
    <p:sldId id="2522" r:id="rId94"/>
    <p:sldId id="2520" r:id="rId95"/>
    <p:sldId id="2652" r:id="rId96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9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374B"/>
    <a:srgbClr val="0432FF"/>
    <a:srgbClr val="BE374B"/>
    <a:srgbClr val="EACBA3"/>
    <a:srgbClr val="E2EAF7"/>
    <a:srgbClr val="FF5F00"/>
    <a:srgbClr val="FF7E79"/>
    <a:srgbClr val="F6F9D6"/>
    <a:srgbClr val="B0FFD3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178" autoAdjust="0"/>
    <p:restoredTop sz="76190" autoAdjust="0"/>
  </p:normalViewPr>
  <p:slideViewPr>
    <p:cSldViewPr>
      <p:cViewPr varScale="1">
        <p:scale>
          <a:sx n="115" d="100"/>
          <a:sy n="115" d="100"/>
        </p:scale>
        <p:origin x="744" y="192"/>
      </p:cViewPr>
      <p:guideLst>
        <p:guide orient="horz" pos="2889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2025/10/11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2025/10/11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soft.com/en-us/research/publication/hints-and-principles-for-computer-system-design-3/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441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851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&lt;</a:t>
            </a:r>
            <a:r>
              <a:rPr lang="en" altLang="zh-CN" b="1" i="0" u="none" strike="noStrike" dirty="0">
                <a:solidFill>
                  <a:srgbClr val="0067B8"/>
                </a:solidFill>
                <a:effectLst/>
                <a:latin typeface="Segoe UI" panose="020B0502040204020203" pitchFamily="34" charset="0"/>
                <a:hlinkClick r:id="rId3"/>
              </a:rPr>
              <a:t>Hints and Principles for Computer System Design</a:t>
            </a:r>
            <a:r>
              <a:rPr kumimoji="1" lang="en-US" altLang="zh-CN" b="1" i="0" u="none" strike="noStrike" dirty="0">
                <a:solidFill>
                  <a:srgbClr val="0067B8"/>
                </a:solidFill>
                <a:effectLst/>
                <a:latin typeface="Segoe UI" panose="020B0502040204020203" pitchFamily="34" charset="0"/>
              </a:rPr>
              <a:t>&gt;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b="1" i="0" u="none" strike="noStrike" dirty="0">
              <a:solidFill>
                <a:srgbClr val="0067B8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zh-CN" b="1" i="0" u="none" strike="noStrike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David Wheeler</a:t>
            </a:r>
            <a:r>
              <a:rPr lang="zh-CN" altLang="en-US" dirty="0"/>
              <a:t>： 剑桥大学</a:t>
            </a:r>
            <a:endParaRPr lang="en" altLang="zh-CN" b="1" i="0" u="none" strike="noStrike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311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614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466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BE60F-E48D-B855-20DB-9DED1AD8B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4DF8046-8509-0A98-8D4D-8B48604F74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DADB17E-95B9-8C3A-BC48-1943ACB969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Can use tools like </a:t>
            </a:r>
            <a:r>
              <a:rPr kumimoji="1" lang="en-US" altLang="zh-CN" dirty="0" err="1"/>
              <a:t>fio</a:t>
            </a:r>
            <a:r>
              <a:rPr kumimoji="1" lang="en-US" altLang="zh-CN" dirty="0"/>
              <a:t> to measure.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2E0456-8ABE-80F7-04F1-50BD006BFC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768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0748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Append a null record at the end of the file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457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65930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Issue: no string key support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3148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</a:t>
            </a:r>
            <a:r>
              <a:rPr kumimoji="1" lang="zh-CN" altLang="en-US" dirty="0"/>
              <a:t> 讲下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325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1140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遍历文件后面的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并不高效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430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7597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0A22A-3425-BC9E-2C09-CEA9EA105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B5355B7-AFC9-1D52-1C02-417CB4CEB1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5885273-8E3B-11C4-8112-70F4B15365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36BE60-7AF2-8B98-D250-95DEAD3EE9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3675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 dirty="0"/>
              <a:t>Fingertips: </a:t>
            </a:r>
            <a:r>
              <a:rPr kumimoji="1" lang="zh-CN" altLang="en" dirty="0"/>
              <a:t>唾手可得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lang="en" altLang="zh-CN" sz="1200" dirty="0"/>
              <a:t>Goetz </a:t>
            </a:r>
            <a:r>
              <a:rPr lang="en" altLang="zh-CN" sz="1200" dirty="0" err="1"/>
              <a:t>Graefe</a:t>
            </a:r>
            <a:r>
              <a:rPr lang="en" altLang="zh-CN" sz="1200" dirty="0"/>
              <a:t> </a:t>
            </a:r>
            <a:r>
              <a:rPr kumimoji="1" lang="zh-CN" altLang="en-US" sz="1200" dirty="0"/>
              <a:t>： </a:t>
            </a:r>
            <a:r>
              <a:rPr kumimoji="1" lang="en-US" altLang="zh-CN" sz="1200" dirty="0"/>
              <a:t>SQL server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913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1629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Fanout</a:t>
            </a:r>
            <a:r>
              <a:rPr kumimoji="1" lang="zh-CN" altLang="en-US" dirty="0"/>
              <a:t>：指的是</a:t>
            </a:r>
            <a:r>
              <a:rPr kumimoji="1" lang="en-US" altLang="zh-CN" dirty="0"/>
              <a:t>child</a:t>
            </a:r>
            <a:r>
              <a:rPr kumimoji="1" lang="zh-CN" altLang="en-US" dirty="0"/>
              <a:t>节点的个数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8455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D6668-CC39-82AE-431A-358F6DEA2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41756FC-F521-92BE-24D2-7E00DEBDD9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9685CF9-75FE-3852-5299-EED66C39CF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A54227-8442-0617-F5EC-F3B03AAB76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490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 </a:t>
            </a:r>
            <a:r>
              <a:rPr kumimoji="1" lang="zh-CN" altLang="en-US" dirty="0"/>
              <a:t>分析</a:t>
            </a:r>
            <a:r>
              <a:rPr kumimoji="1" lang="en-US" altLang="zh-CN" dirty="0" err="1"/>
              <a:t>B+Tree</a:t>
            </a:r>
            <a:r>
              <a:rPr kumimoji="1" lang="zh-CN" altLang="en-US" dirty="0"/>
              <a:t> 索引的好坏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当然，如果</a:t>
            </a:r>
            <a:r>
              <a:rPr kumimoji="1" lang="en-US" altLang="zh-CN" dirty="0"/>
              <a:t>insertion</a:t>
            </a:r>
            <a:r>
              <a:rPr kumimoji="1" lang="zh-CN" altLang="en-US" dirty="0"/>
              <a:t>都是在最后，那么</a:t>
            </a:r>
            <a:r>
              <a:rPr kumimoji="1" lang="en-US" altLang="zh-CN" dirty="0"/>
              <a:t>b</a:t>
            </a:r>
            <a:r>
              <a:rPr kumimoji="1" lang="zh-CN" altLang="en-US" dirty="0"/>
              <a:t>树的性能也是很好的。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141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 </a:t>
            </a:r>
            <a:r>
              <a:rPr kumimoji="1" lang="zh-CN" altLang="en-US" dirty="0"/>
              <a:t>分析</a:t>
            </a:r>
            <a:r>
              <a:rPr kumimoji="1" lang="en-US" altLang="zh-CN" dirty="0" err="1"/>
              <a:t>B+Tree</a:t>
            </a:r>
            <a:r>
              <a:rPr kumimoji="1" lang="zh-CN" altLang="en-US" dirty="0"/>
              <a:t> 索引的好坏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6313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95151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7270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keys in a layer is sorted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9729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Each layer has only one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6301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Each layer has only one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27134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2988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为啥</a:t>
            </a:r>
            <a:r>
              <a:rPr kumimoji="1" lang="en-US" altLang="zh-CN" dirty="0"/>
              <a:t>L0</a:t>
            </a:r>
            <a:r>
              <a:rPr kumimoji="1" lang="zh-CN" altLang="en-US" dirty="0"/>
              <a:t>没有</a:t>
            </a:r>
            <a:r>
              <a:rPr kumimoji="1" lang="en-US" altLang="zh-CN" dirty="0"/>
              <a:t>sorted</a:t>
            </a:r>
            <a:r>
              <a:rPr kumimoji="1" lang="zh-CN" altLang="en-US" dirty="0"/>
              <a:t>？主要是为了快速将 </a:t>
            </a:r>
            <a:r>
              <a:rPr kumimoji="1" lang="en" altLang="zh-CN" dirty="0" err="1"/>
              <a:t>memtable</a:t>
            </a:r>
            <a:r>
              <a:rPr kumimoji="1" lang="en" altLang="zh-CN" dirty="0"/>
              <a:t> </a:t>
            </a:r>
            <a:r>
              <a:rPr kumimoji="1" lang="zh-CN" altLang="en-US" dirty="0"/>
              <a:t>刷到 </a:t>
            </a:r>
            <a:r>
              <a:rPr kumimoji="1" lang="en" altLang="zh-CN" dirty="0"/>
              <a:t>l0</a:t>
            </a:r>
            <a:r>
              <a:rPr kumimoji="1" lang="zh-CN" altLang="en-US" dirty="0"/>
              <a:t>里去，不能成为性能瓶颈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3873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82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4E6F6-39ED-1F26-4026-F50F1B390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FE7D314-3E92-C746-ED5C-20FF690603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B56EAD2-3DF6-7DCC-46DA-8295385417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Example: write stall could affects the update/insert efficiency of LSM tree</a:t>
            </a:r>
          </a:p>
          <a:p>
            <a:r>
              <a:rPr kumimoji="1" lang="en-US" altLang="zh-CN" dirty="0"/>
              <a:t>Example: if keys exist in many layers, get and range query may become </a:t>
            </a:r>
            <a:r>
              <a:rPr kumimoji="1" lang="en-US" altLang="zh-CN" dirty="0" err="1"/>
              <a:t>inefficienct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A78C9B-4C0E-327F-0D8A-32384B8955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3070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46F9D-901D-70F5-80FF-F48AD9ED0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EDA2705-C31A-79A8-0836-36D26E7D59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8852A00-0BCB-468D-4C77-12AAA41E7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E75E67-46B6-1ED2-82B7-320FEF530C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6254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6352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1168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073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4875" indent="-222250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riak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tif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sv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07404" y="1428948"/>
            <a:ext cx="9358808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b="0" dirty="0">
                <a:latin typeface="+mn-lt"/>
              </a:rPr>
              <a:t>System modelling </a:t>
            </a:r>
            <a:br>
              <a:rPr kumimoji="1" lang="en-US" altLang="zh-CN" sz="3200" b="0" dirty="0">
                <a:latin typeface="+mn-lt"/>
              </a:rPr>
            </a:br>
            <a:r>
              <a:rPr kumimoji="1" lang="en-US" altLang="zh-CN" sz="3200" b="0" dirty="0">
                <a:latin typeface="+mn-lt"/>
              </a:rPr>
              <a:t>&amp; Key-value stores (KVS) </a:t>
            </a:r>
            <a:endParaRPr kumimoji="1" lang="zh-CN" altLang="en-US" sz="3200" b="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88024" y="252561"/>
            <a:ext cx="1670349" cy="603358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kumimoji="0" lang="en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SE3331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(2025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488" y="282538"/>
            <a:ext cx="2014640" cy="52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6D22CAB8-32D2-2241-80C8-0D6645783B0C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	Niv Dayan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， </a:t>
            </a:r>
            <a:r>
              <a:rPr kumimoji="1"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JiFei@IPADS</a:t>
            </a:r>
            <a:endParaRPr kumimoji="1"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B1C7F6-62C8-93B8-6521-F5AB3485F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main topics of today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F443ED-B6F5-255B-6A8D-281D820BF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chemeClr val="tx1"/>
                </a:solidFill>
              </a:rPr>
              <a:t>Why we need to design </a:t>
            </a:r>
            <a:r>
              <a:rPr kumimoji="1" lang="en-US" altLang="zh-CN" dirty="0">
                <a:solidFill>
                  <a:srgbClr val="C00000"/>
                </a:solidFill>
              </a:rPr>
              <a:t>key-value systems?</a:t>
            </a:r>
            <a:r>
              <a:rPr kumimoji="1" lang="en-US" altLang="zh-CN" dirty="0">
                <a:solidFill>
                  <a:schemeClr val="tx1"/>
                </a:solidFill>
              </a:rPr>
              <a:t>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/>
              <a:t> We’ve already learnt the file abstraction &amp; the file system 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chemeClr val="tx1"/>
                </a:solidFill>
              </a:rPr>
              <a:t>What is </a:t>
            </a:r>
            <a:r>
              <a:rPr kumimoji="1" lang="en-US" altLang="zh-CN" dirty="0">
                <a:solidFill>
                  <a:srgbClr val="C00000"/>
                </a:solidFill>
              </a:rPr>
              <a:t>system modelling</a:t>
            </a:r>
            <a:r>
              <a:rPr kumimoji="1" lang="en-US" altLang="zh-CN" dirty="0">
                <a:solidFill>
                  <a:schemeClr val="tx1"/>
                </a:solidFill>
              </a:rPr>
              <a:t>, and use it </a:t>
            </a:r>
            <a:r>
              <a:rPr kumimoji="1" lang="en-US" altLang="zh-CN" dirty="0"/>
              <a:t>as a tool for motivating the new systems for the key-value abstraction 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Building </a:t>
            </a:r>
            <a:r>
              <a:rPr kumimoji="1" lang="en-US" altLang="zh-CN" dirty="0">
                <a:solidFill>
                  <a:srgbClr val="C00000"/>
                </a:solidFill>
              </a:rPr>
              <a:t>key-value store systems</a:t>
            </a:r>
            <a:r>
              <a:rPr kumimoji="1" lang="en-US" altLang="zh-CN" dirty="0"/>
              <a:t> efficiently &amp; analyze their design choices w/ system modelling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/>
              <a:t>Various techniques, e.g., log-structured, 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, LSM, etc. How did they evolve in this way?</a:t>
            </a:r>
          </a:p>
          <a:p>
            <a:pPr marL="342900" indent="-342900"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93B121-6B2C-D37F-22AC-52DFB7F85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6" name="任意形状 5">
            <a:extLst>
              <a:ext uri="{FF2B5EF4-FFF2-40B4-BE49-F238E27FC236}">
                <a16:creationId xmlns:a16="http://schemas.microsoft.com/office/drawing/2014/main" id="{989839C7-8821-A8E6-70D6-9B5B4EF85C47}"/>
              </a:ext>
            </a:extLst>
          </p:cNvPr>
          <p:cNvSpPr/>
          <p:nvPr/>
        </p:nvSpPr>
        <p:spPr>
          <a:xfrm>
            <a:off x="3572923" y="933988"/>
            <a:ext cx="3797271" cy="1217541"/>
          </a:xfrm>
          <a:custGeom>
            <a:avLst/>
            <a:gdLst>
              <a:gd name="connsiteX0" fmla="*/ 84677 w 3797271"/>
              <a:gd name="connsiteY0" fmla="*/ 1217541 h 1217541"/>
              <a:gd name="connsiteX1" fmla="*/ 57783 w 3797271"/>
              <a:gd name="connsiteY1" fmla="*/ 988941 h 1217541"/>
              <a:gd name="connsiteX2" fmla="*/ 743583 w 3797271"/>
              <a:gd name="connsiteY2" fmla="*/ 1083071 h 1217541"/>
              <a:gd name="connsiteX3" fmla="*/ 1671430 w 3797271"/>
              <a:gd name="connsiteY3" fmla="*/ 1096518 h 1217541"/>
              <a:gd name="connsiteX4" fmla="*/ 3755724 w 3797271"/>
              <a:gd name="connsiteY4" fmla="*/ 962047 h 1217541"/>
              <a:gd name="connsiteX5" fmla="*/ 2948901 w 3797271"/>
              <a:gd name="connsiteY5" fmla="*/ 34200 h 1217541"/>
              <a:gd name="connsiteX6" fmla="*/ 1577301 w 3797271"/>
              <a:gd name="connsiteY6" fmla="*/ 289694 h 1217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7271" h="1217541">
                <a:moveTo>
                  <a:pt x="84677" y="1217541"/>
                </a:moveTo>
                <a:cubicBezTo>
                  <a:pt x="16321" y="1114447"/>
                  <a:pt x="-52034" y="1011353"/>
                  <a:pt x="57783" y="988941"/>
                </a:cubicBezTo>
                <a:cubicBezTo>
                  <a:pt x="167600" y="966529"/>
                  <a:pt x="474642" y="1065141"/>
                  <a:pt x="743583" y="1083071"/>
                </a:cubicBezTo>
                <a:cubicBezTo>
                  <a:pt x="1012524" y="1101000"/>
                  <a:pt x="1169407" y="1116689"/>
                  <a:pt x="1671430" y="1096518"/>
                </a:cubicBezTo>
                <a:cubicBezTo>
                  <a:pt x="2173453" y="1076347"/>
                  <a:pt x="3542812" y="1139100"/>
                  <a:pt x="3755724" y="962047"/>
                </a:cubicBezTo>
                <a:cubicBezTo>
                  <a:pt x="3968636" y="784994"/>
                  <a:pt x="3311971" y="146259"/>
                  <a:pt x="2948901" y="34200"/>
                </a:cubicBezTo>
                <a:cubicBezTo>
                  <a:pt x="2585831" y="-77859"/>
                  <a:pt x="2081566" y="105917"/>
                  <a:pt x="1577301" y="289694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111C858-2100-9BE3-6486-4EC9858D8A21}"/>
              </a:ext>
            </a:extLst>
          </p:cNvPr>
          <p:cNvSpPr txBox="1"/>
          <p:nvPr/>
        </p:nvSpPr>
        <p:spPr>
          <a:xfrm>
            <a:off x="5796136" y="794207"/>
            <a:ext cx="115654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BD374B"/>
                </a:solidFill>
              </a:rPr>
              <a:t>Answer </a:t>
            </a:r>
            <a:endParaRPr lang="zh-CN" altLang="en-US" b="1" dirty="0">
              <a:solidFill>
                <a:srgbClr val="BD37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271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677661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What is a key-value store abstraction? 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71423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721AD1-0FDA-B845-AE58-7C87D4E23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Recall: Different storage systems </a:t>
            </a:r>
            <a:r>
              <a:rPr kumimoji="1" lang="en-US" altLang="zh-CN" b="0" dirty="0"/>
              <a:t>to support</a:t>
            </a:r>
            <a:r>
              <a:rPr kumimoji="1" lang="en-US" altLang="zh-CN" dirty="0"/>
              <a:t> different type of data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7E0237-D25D-B04E-B8DE-39970885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CDC4A0-7D66-6944-9FA8-577799EA44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0661" y="1561356"/>
            <a:ext cx="4824536" cy="315535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44835DC-7C26-BB46-A46B-372E2EBA6D0E}"/>
              </a:ext>
            </a:extLst>
          </p:cNvPr>
          <p:cNvSpPr/>
          <p:nvPr/>
        </p:nvSpPr>
        <p:spPr>
          <a:xfrm>
            <a:off x="670501" y="2375255"/>
            <a:ext cx="1399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File system</a:t>
            </a:r>
            <a:endParaRPr lang="zh-CN" altLang="en-US" dirty="0">
              <a:solidFill>
                <a:srgbClr val="C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F3B275AF-E77C-9E46-8EC2-4F0DFEE64197}"/>
              </a:ext>
            </a:extLst>
          </p:cNvPr>
          <p:cNvCxnSpPr>
            <a:stCxn id="6" idx="3"/>
          </p:cNvCxnSpPr>
          <p:nvPr/>
        </p:nvCxnSpPr>
        <p:spPr>
          <a:xfrm>
            <a:off x="2069923" y="2559921"/>
            <a:ext cx="400778" cy="31358"/>
          </a:xfrm>
          <a:prstGeom prst="line">
            <a:avLst/>
          </a:prstGeom>
          <a:ln>
            <a:solidFill>
              <a:srgbClr val="BD374B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D1366F0F-F054-074C-A066-1BC3CBA7D47F}"/>
              </a:ext>
            </a:extLst>
          </p:cNvPr>
          <p:cNvSpPr/>
          <p:nvPr/>
        </p:nvSpPr>
        <p:spPr>
          <a:xfrm>
            <a:off x="7632367" y="1777380"/>
            <a:ext cx="1215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Database</a:t>
            </a:r>
            <a:endParaRPr lang="zh-CN" altLang="en-US" dirty="0">
              <a:solidFill>
                <a:srgbClr val="C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14ED1C4E-66F6-5C4B-A6B2-F4C3FAC10F86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5976183" y="1962046"/>
            <a:ext cx="1656184" cy="184666"/>
          </a:xfrm>
          <a:prstGeom prst="line">
            <a:avLst/>
          </a:prstGeom>
          <a:ln>
            <a:solidFill>
              <a:srgbClr val="BD374B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2F705808-6731-0449-BE2D-8FF781F11832}"/>
              </a:ext>
            </a:extLst>
          </p:cNvPr>
          <p:cNvCxnSpPr>
            <a:cxnSpLocks/>
          </p:cNvCxnSpPr>
          <p:nvPr/>
        </p:nvCxnSpPr>
        <p:spPr>
          <a:xfrm flipV="1">
            <a:off x="1764559" y="4532044"/>
            <a:ext cx="1138190" cy="184666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5FC45119-3860-C147-A258-B84233256C79}"/>
              </a:ext>
            </a:extLst>
          </p:cNvPr>
          <p:cNvSpPr/>
          <p:nvPr/>
        </p:nvSpPr>
        <p:spPr>
          <a:xfrm>
            <a:off x="340287" y="4608698"/>
            <a:ext cx="178766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Key-value store</a:t>
            </a:r>
            <a:endParaRPr lang="zh-CN" altLang="en-US">
              <a:solidFill>
                <a:srgbClr val="C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726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8064C3-86BA-ED2C-1510-8AC41D2E0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Key-value vs. File: From an abstraction level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4893CC-D670-91A4-C245-54A66D6FC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79296" cy="458569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Key-value</a:t>
            </a:r>
          </a:p>
          <a:p>
            <a:pPr lvl="1"/>
            <a:r>
              <a:rPr kumimoji="1" lang="en-US" altLang="zh-CN" dirty="0"/>
              <a:t>A data (value) is named by a key (u64 or String) </a:t>
            </a:r>
          </a:p>
          <a:p>
            <a:pPr lvl="1"/>
            <a:r>
              <a:rPr kumimoji="1" lang="en-US" altLang="zh-CN" dirty="0"/>
              <a:t>Get(K) -&gt; V, Scan(K,N), Update(K,V), Insert(K,V), Delete(K,V)</a:t>
            </a:r>
          </a:p>
          <a:p>
            <a:r>
              <a:rPr kumimoji="1" lang="en-US" altLang="zh-CN" dirty="0"/>
              <a:t>File</a:t>
            </a:r>
          </a:p>
          <a:p>
            <a:pPr lvl="1"/>
            <a:r>
              <a:rPr kumimoji="1" lang="en-US" altLang="zh-CN" dirty="0"/>
              <a:t>A piece of data indexed by a name </a:t>
            </a:r>
          </a:p>
          <a:p>
            <a:pPr lvl="1"/>
            <a:r>
              <a:rPr kumimoji="1" lang="en-US" altLang="zh-CN" dirty="0"/>
              <a:t>The files can be grouped by directories, in companion w/ management APIs</a:t>
            </a:r>
          </a:p>
          <a:p>
            <a:r>
              <a:rPr kumimoji="1" lang="en-US" altLang="zh-CN" dirty="0"/>
              <a:t>Key-value vs. File: simpler to use for common application data </a:t>
            </a:r>
          </a:p>
          <a:p>
            <a:r>
              <a:rPr kumimoji="1" lang="en-US" altLang="zh-CN" dirty="0"/>
              <a:t>Question</a:t>
            </a:r>
          </a:p>
          <a:p>
            <a:pPr lvl="1"/>
            <a:r>
              <a:rPr kumimoji="1" lang="en-US" altLang="zh-CN" dirty="0"/>
              <a:t>Do we need to implement a complete new key-value system? i.e., Can we directly repurpose the filesystem to support key-value APIs?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73A0FE-6231-A205-B9D3-23BE33C26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943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0595F2-B956-C6A2-178C-0BA2696E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Repurpose the filesystem to key-value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13C3F0-B943-E817-BBF6-A4F830DB3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960440"/>
          </a:xfrm>
        </p:spPr>
        <p:txBody>
          <a:bodyPr/>
          <a:lstStyle/>
          <a:p>
            <a:r>
              <a:rPr kumimoji="1" lang="en-US" altLang="zh-CN" dirty="0"/>
              <a:t>Observation: key-value APIs shares similarities as file APIs </a:t>
            </a:r>
          </a:p>
          <a:p>
            <a:r>
              <a:rPr kumimoji="1" lang="en-US" altLang="zh-CN" dirty="0"/>
              <a:t>Storage abstraction remapping: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r>
              <a:rPr kumimoji="1" lang="en-US" altLang="zh-CN" b="0" dirty="0"/>
              <a:t> </a:t>
            </a:r>
            <a:r>
              <a:rPr kumimoji="1" lang="en-US" altLang="zh-CN" b="0" dirty="0">
                <a:sym typeface="Wingdings" pitchFamily="2" charset="2"/>
              </a:rPr>
              <a:t> </a:t>
            </a:r>
            <a:r>
              <a:rPr kumimoji="1" lang="en-US" altLang="zh-CN" b="0" dirty="0">
                <a:solidFill>
                  <a:srgbClr val="C00000"/>
                </a:solidFill>
                <a:sym typeface="Wingdings" pitchFamily="2" charset="2"/>
              </a:rPr>
              <a:t>The</a:t>
            </a:r>
            <a:r>
              <a:rPr kumimoji="1" lang="en-US" altLang="zh-CN" b="0" dirty="0">
                <a:sym typeface="Wingdings" pitchFamily="2" charset="2"/>
              </a:rPr>
              <a:t> </a:t>
            </a:r>
            <a:r>
              <a:rPr kumimoji="1" lang="en-US" altLang="zh-CN" b="0" dirty="0">
                <a:solidFill>
                  <a:srgbClr val="C00000"/>
                </a:solidFill>
                <a:sym typeface="Wingdings" pitchFamily="2" charset="2"/>
              </a:rPr>
              <a:t>f</a:t>
            </a:r>
            <a:r>
              <a:rPr kumimoji="1" lang="en-US" altLang="zh-CN" dirty="0">
                <a:solidFill>
                  <a:srgbClr val="C00000"/>
                </a:solidFill>
                <a:sym typeface="Wingdings" pitchFamily="2" charset="2"/>
              </a:rPr>
              <a:t>ile name (may include the path) </a:t>
            </a:r>
          </a:p>
          <a:p>
            <a:pPr lvl="2"/>
            <a:r>
              <a:rPr kumimoji="1" lang="en-US" altLang="zh-CN" dirty="0">
                <a:solidFill>
                  <a:schemeClr val="tx1"/>
                </a:solidFill>
                <a:sym typeface="Wingdings" pitchFamily="2" charset="2"/>
              </a:rPr>
              <a:t>Assume the key is not so long</a:t>
            </a:r>
          </a:p>
          <a:p>
            <a:pPr lvl="1"/>
            <a:r>
              <a:rPr kumimoji="1" lang="en-US" altLang="zh-CN" dirty="0">
                <a:solidFill>
                  <a:srgbClr val="C00000"/>
                </a:solidFill>
                <a:sym typeface="Wingdings" pitchFamily="2" charset="2"/>
              </a:rPr>
              <a:t>Value </a:t>
            </a:r>
            <a:r>
              <a:rPr kumimoji="1" lang="en-US" altLang="zh-CN" dirty="0">
                <a:sym typeface="Wingdings" pitchFamily="2" charset="2"/>
              </a:rPr>
              <a:t> </a:t>
            </a:r>
            <a:r>
              <a:rPr kumimoji="1" lang="en-US" altLang="zh-CN" dirty="0">
                <a:solidFill>
                  <a:srgbClr val="C00000"/>
                </a:solidFill>
                <a:sym typeface="Wingdings" pitchFamily="2" charset="2"/>
              </a:rPr>
              <a:t>The file content </a:t>
            </a:r>
          </a:p>
          <a:p>
            <a:r>
              <a:rPr kumimoji="1" lang="en-US" altLang="zh-CN" dirty="0"/>
              <a:t>Implementing the key-value abstraction </a:t>
            </a:r>
          </a:p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Get(K) -&gt; V</a:t>
            </a:r>
            <a:r>
              <a:rPr kumimoji="1" lang="en-US" altLang="zh-CN" dirty="0"/>
              <a:t>: using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OPEN(…) + READ(…) </a:t>
            </a:r>
          </a:p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Insert/Update(K,V)</a:t>
            </a:r>
            <a:r>
              <a:rPr kumimoji="1" lang="en-US" altLang="zh-CN" dirty="0"/>
              <a:t>: using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CREATE(…) + WRITE(…)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B1DB5A-6A1C-D470-21D3-361DE5C0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35D4D9E0-41DB-7A80-0082-3DFF721A98F6}"/>
              </a:ext>
            </a:extLst>
          </p:cNvPr>
          <p:cNvGrpSpPr/>
          <p:nvPr/>
        </p:nvGrpSpPr>
        <p:grpSpPr>
          <a:xfrm>
            <a:off x="714400" y="4554093"/>
            <a:ext cx="7715200" cy="639262"/>
            <a:chOff x="714400" y="4770117"/>
            <a:chExt cx="7715200" cy="63926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5A675F7A-2C64-F77E-83F0-54B4D36E2AC8}"/>
                </a:ext>
              </a:extLst>
            </p:cNvPr>
            <p:cNvSpPr/>
            <p:nvPr/>
          </p:nvSpPr>
          <p:spPr>
            <a:xfrm>
              <a:off x="714400" y="4770117"/>
              <a:ext cx="7715200" cy="639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43C40E2-9E25-E122-BCB0-142C583AF600}"/>
                </a:ext>
              </a:extLst>
            </p:cNvPr>
            <p:cNvSpPr txBox="1"/>
            <p:nvPr/>
          </p:nvSpPr>
          <p:spPr>
            <a:xfrm>
              <a:off x="899592" y="4873724"/>
              <a:ext cx="69478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 dirty="0"/>
                <a:t>Question</a:t>
              </a:r>
              <a:r>
                <a:rPr kumimoji="1" lang="en-US" altLang="zh-CN" dirty="0"/>
                <a:t>: is this way efficient? E.g., high-throughput &amp; low latency 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6371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F8423C-258D-D092-664D-60E0A3B9E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Approaches to answer the question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99F6B0-641B-BF05-430F-08F09F62D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4356826"/>
          </a:xfrm>
        </p:spPr>
        <p:txBody>
          <a:bodyPr/>
          <a:lstStyle/>
          <a:p>
            <a:r>
              <a:rPr kumimoji="1" lang="en-US" altLang="zh-CN" dirty="0"/>
              <a:t>1. Based on intuition </a:t>
            </a:r>
            <a:r>
              <a:rPr kumimoji="1" lang="zh-CN" altLang="en-US" dirty="0"/>
              <a:t>（拍脑袋）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Pros: fast </a:t>
            </a:r>
          </a:p>
          <a:p>
            <a:pPr lvl="1"/>
            <a:r>
              <a:rPr kumimoji="1" lang="en-US" altLang="zh-CN" dirty="0"/>
              <a:t>Cons: inaccurate, &amp; relies on expertise </a:t>
            </a:r>
          </a:p>
          <a:p>
            <a:r>
              <a:rPr kumimoji="1" lang="en-US" altLang="zh-CN" dirty="0"/>
              <a:t>2. Based on experiments </a:t>
            </a:r>
          </a:p>
          <a:p>
            <a:pPr lvl="1"/>
            <a:r>
              <a:rPr kumimoji="1" lang="en-US" altLang="zh-CN" dirty="0"/>
              <a:t>Pros: accurate </a:t>
            </a:r>
          </a:p>
          <a:p>
            <a:pPr lvl="1"/>
            <a:r>
              <a:rPr kumimoji="1" lang="en-US" altLang="zh-CN" dirty="0"/>
              <a:t>Cons: inflexible, unable to generalize, the analyze may be slow, unknown whether is the </a:t>
            </a:r>
            <a:r>
              <a:rPr kumimoji="1" lang="en-US" altLang="zh-CN" dirty="0">
                <a:solidFill>
                  <a:srgbClr val="BD374B"/>
                </a:solidFill>
              </a:rPr>
              <a:t>optimal </a:t>
            </a:r>
          </a:p>
          <a:p>
            <a:r>
              <a:rPr kumimoji="1" lang="en-US" altLang="zh-CN" dirty="0"/>
              <a:t>e.g., suppose I want to insert &lt;key, value&gt; to a system w/ key-value abstraction </a:t>
            </a:r>
          </a:p>
          <a:p>
            <a:pPr lvl="1"/>
            <a:r>
              <a:rPr kumimoji="1" lang="en-US" altLang="zh-CN" dirty="0"/>
              <a:t>What is the minimal latency that can be achieved?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7DB8BD-8C0C-FE11-CA7B-E112E0556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205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496698-A50F-3071-BB3F-D4223668D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desired approach: system modelling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3964C8-4AAA-F6A6-6EE1-94B2C585D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System modelling </a:t>
            </a:r>
          </a:p>
          <a:p>
            <a:pPr lvl="1">
              <a:buFont typeface="Wingdings" pitchFamily="2" charset="2"/>
              <a:buChar char="ü"/>
            </a:pPr>
            <a:r>
              <a:rPr kumimoji="1" lang="en-US" altLang="zh-CN" dirty="0"/>
              <a:t> Build an internal abstraction of the system, distill the main components that determine the system behavior (e.g., performance) </a:t>
            </a:r>
          </a:p>
          <a:p>
            <a:pPr lvl="1">
              <a:buFont typeface="Wingdings" pitchFamily="2" charset="2"/>
              <a:buChar char="ü"/>
            </a:pPr>
            <a:r>
              <a:rPr kumimoji="1" lang="en-US" altLang="zh-CN" b="1" dirty="0">
                <a:solidFill>
                  <a:srgbClr val="BD374B"/>
                </a:solidFill>
              </a:rPr>
              <a:t>Qualitative</a:t>
            </a:r>
            <a:r>
              <a:rPr kumimoji="1" lang="en-US" altLang="zh-CN" dirty="0"/>
              <a:t> models: the abstraction can directly yield performance numbers </a:t>
            </a:r>
          </a:p>
          <a:p>
            <a:r>
              <a:rPr kumimoji="1" lang="en-US" altLang="zh-CN" dirty="0"/>
              <a:t>Compared w/ intuition </a:t>
            </a:r>
          </a:p>
          <a:p>
            <a:pPr lvl="1"/>
            <a:r>
              <a:rPr kumimoji="1" lang="en-US" altLang="zh-CN" dirty="0"/>
              <a:t>More concrete, reliable, and accurate </a:t>
            </a:r>
          </a:p>
          <a:p>
            <a:r>
              <a:rPr kumimoji="1" lang="en-US" altLang="zh-CN" dirty="0"/>
              <a:t>Compared w/ experiment </a:t>
            </a:r>
          </a:p>
          <a:p>
            <a:pPr lvl="1"/>
            <a:r>
              <a:rPr kumimoji="1" lang="en-US" altLang="zh-CN" dirty="0"/>
              <a:t>More efficient and general </a:t>
            </a:r>
          </a:p>
          <a:p>
            <a:pPr lvl="1"/>
            <a:r>
              <a:rPr kumimoji="1" lang="en-US" altLang="zh-CN" dirty="0"/>
              <a:t>Note we still need experiments to confirm the model actually works!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A83219-BBF8-563E-596E-5ACA00B1F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782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B405FE-A131-B37E-12AF-EF4ADAC5E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A naïve KVS model by directly using a file system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E3F95A-610C-A39D-760D-8613845DC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730425"/>
          </a:xfrm>
        </p:spPr>
        <p:txBody>
          <a:bodyPr/>
          <a:lstStyle/>
          <a:p>
            <a:r>
              <a:rPr kumimoji="1" lang="en-US" altLang="zh-CN" dirty="0"/>
              <a:t>Implementing the key-value abstraction </a:t>
            </a:r>
          </a:p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Get(K) -&gt; V</a:t>
            </a:r>
            <a:r>
              <a:rPr kumimoji="1" lang="en-US" altLang="zh-CN" dirty="0"/>
              <a:t>: using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OPEN(…) + READ(…) </a:t>
            </a:r>
          </a:p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Insert/Update(K,V)</a:t>
            </a:r>
            <a:r>
              <a:rPr kumimoji="1" lang="en-US" altLang="zh-CN" dirty="0"/>
              <a:t>: using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CREATE(…) + WRITE(…)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E6B0CB-1111-485A-435B-1C97DAEE4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D2DE615-3B74-7251-BE71-0A16AA3EBEE0}"/>
              </a:ext>
            </a:extLst>
          </p:cNvPr>
          <p:cNvGrpSpPr/>
          <p:nvPr/>
        </p:nvGrpSpPr>
        <p:grpSpPr>
          <a:xfrm>
            <a:off x="714400" y="4819886"/>
            <a:ext cx="7715200" cy="373468"/>
            <a:chOff x="714400" y="5035910"/>
            <a:chExt cx="7715200" cy="37346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FA5C726-215C-BB71-4529-C66B10536EEC}"/>
                </a:ext>
              </a:extLst>
            </p:cNvPr>
            <p:cNvSpPr/>
            <p:nvPr/>
          </p:nvSpPr>
          <p:spPr>
            <a:xfrm>
              <a:off x="714400" y="5040045"/>
              <a:ext cx="7715200" cy="36933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F64CEDB-5FE1-5357-4E4B-E0B25E310AD4}"/>
                </a:ext>
              </a:extLst>
            </p:cNvPr>
            <p:cNvSpPr txBox="1"/>
            <p:nvPr/>
          </p:nvSpPr>
          <p:spPr>
            <a:xfrm>
              <a:off x="899592" y="5035910"/>
              <a:ext cx="69478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dirty="0"/>
                <a:t>Now let’s answer the question!</a:t>
              </a:r>
            </a:p>
          </p:txBody>
        </p:sp>
      </p:grpSp>
      <p:sp>
        <p:nvSpPr>
          <p:cNvPr id="9" name="圆角矩形 8">
            <a:extLst>
              <a:ext uri="{FF2B5EF4-FFF2-40B4-BE49-F238E27FC236}">
                <a16:creationId xmlns:a16="http://schemas.microsoft.com/office/drawing/2014/main" id="{AE729E01-59C6-8120-3DC1-176492121983}"/>
              </a:ext>
            </a:extLst>
          </p:cNvPr>
          <p:cNvSpPr/>
          <p:nvPr/>
        </p:nvSpPr>
        <p:spPr>
          <a:xfrm>
            <a:off x="3347864" y="3449199"/>
            <a:ext cx="187220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201B2F6-5B2D-E59F-260F-13B761BA88FD}"/>
              </a:ext>
            </a:extLst>
          </p:cNvPr>
          <p:cNvSpPr/>
          <p:nvPr/>
        </p:nvSpPr>
        <p:spPr>
          <a:xfrm>
            <a:off x="3576082" y="3566175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File system 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A52733B-20CE-227E-B46C-2790CD008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4273" y="3256227"/>
            <a:ext cx="381809" cy="3818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41093D9-25C4-3A40-1C55-7FE3AD5C6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395" y="3261315"/>
            <a:ext cx="381809" cy="3818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29BED30-630B-E109-E1FB-F9DE5D38D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949" y="3244010"/>
            <a:ext cx="381809" cy="38180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20D93B30-AC32-29FF-2A3F-C77F8D2D90A8}"/>
              </a:ext>
            </a:extLst>
          </p:cNvPr>
          <p:cNvSpPr/>
          <p:nvPr/>
        </p:nvSpPr>
        <p:spPr>
          <a:xfrm>
            <a:off x="2914824" y="2794186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K0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4E96C67-2F85-33C6-214C-F42E8CAFB782}"/>
              </a:ext>
            </a:extLst>
          </p:cNvPr>
          <p:cNvSpPr/>
          <p:nvPr/>
        </p:nvSpPr>
        <p:spPr>
          <a:xfrm>
            <a:off x="3392499" y="2794186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K1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7845F6F-B533-7133-4A24-67F2DBFB7C44}"/>
              </a:ext>
            </a:extLst>
          </p:cNvPr>
          <p:cNvSpPr/>
          <p:nvPr/>
        </p:nvSpPr>
        <p:spPr>
          <a:xfrm>
            <a:off x="3870174" y="2794186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720F07B-E158-ECCC-C18E-5353ABDAB483}"/>
              </a:ext>
            </a:extLst>
          </p:cNvPr>
          <p:cNvSpPr/>
          <p:nvPr/>
        </p:nvSpPr>
        <p:spPr>
          <a:xfrm>
            <a:off x="4881603" y="2794186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Kn</a:t>
            </a:r>
            <a:endParaRPr lang="zh-CN" altLang="en-US" dirty="0"/>
          </a:p>
        </p:txBody>
      </p: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13A1A04E-521D-F78A-5C60-849CF017660B}"/>
              </a:ext>
            </a:extLst>
          </p:cNvPr>
          <p:cNvCxnSpPr>
            <a:stCxn id="14" idx="2"/>
          </p:cNvCxnSpPr>
          <p:nvPr/>
        </p:nvCxnSpPr>
        <p:spPr>
          <a:xfrm>
            <a:off x="3148221" y="3163518"/>
            <a:ext cx="233397" cy="2856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2AD5CE88-347B-520F-52AF-48454F3A865C}"/>
              </a:ext>
            </a:extLst>
          </p:cNvPr>
          <p:cNvCxnSpPr>
            <a:cxnSpLocks/>
          </p:cNvCxnSpPr>
          <p:nvPr/>
        </p:nvCxnSpPr>
        <p:spPr>
          <a:xfrm>
            <a:off x="3631336" y="3135586"/>
            <a:ext cx="201524" cy="3411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CE1E4C22-C90F-D6C6-552A-E474A7A61141}"/>
              </a:ext>
            </a:extLst>
          </p:cNvPr>
          <p:cNvCxnSpPr>
            <a:cxnSpLocks/>
          </p:cNvCxnSpPr>
          <p:nvPr/>
        </p:nvCxnSpPr>
        <p:spPr>
          <a:xfrm flipH="1">
            <a:off x="4991853" y="3135586"/>
            <a:ext cx="129693" cy="3411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708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1F07E6-29A3-E27D-CF5E-248B18F18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</a:t>
            </a:r>
            <a:r>
              <a:rPr kumimoji="1" lang="en-US" altLang="zh-CN" dirty="0">
                <a:solidFill>
                  <a:srgbClr val="BD374B"/>
                </a:solidFill>
              </a:rPr>
              <a:t>qualitative</a:t>
            </a:r>
            <a:r>
              <a:rPr kumimoji="1" lang="en-US" altLang="zh-CN" dirty="0"/>
              <a:t> system models to answer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2D92C7-ABA2-1A7C-68E7-27A937CE1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Define the system requirements (metrics we care)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/>
              <a:t>Low process latency (&amp; high-throughput)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/>
              <a:t>Low space usage to support a large volume  </a:t>
            </a:r>
          </a:p>
          <a:p>
            <a:pPr marL="342900" indent="-342900">
              <a:buAutoNum type="arabicPeriod"/>
            </a:pPr>
            <a:endParaRPr kumimoji="1" lang="en-US" altLang="zh-CN" dirty="0"/>
          </a:p>
          <a:p>
            <a:pPr marL="342900" indent="-342900"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78CE524-A8E0-83C8-1FE3-C93FC9140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175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523A4-4C7D-E776-CF79-D3FED1C8C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6DCA30-A7EB-15C9-5AEA-37A99BF3D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</a:t>
            </a:r>
            <a:r>
              <a:rPr kumimoji="1" lang="en-US" altLang="zh-CN" dirty="0">
                <a:solidFill>
                  <a:srgbClr val="BD374B"/>
                </a:solidFill>
              </a:rPr>
              <a:t>qualitative</a:t>
            </a:r>
            <a:r>
              <a:rPr kumimoji="1" lang="en-US" altLang="zh-CN" dirty="0"/>
              <a:t> system models to answer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7957AC-641B-31F2-17F7-19BDA9C2C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Tx/>
              <a:buAutoNum type="arabicPeriod"/>
            </a:pPr>
            <a:r>
              <a:rPr kumimoji="1" lang="en-US" altLang="zh-CN" dirty="0"/>
              <a:t>Define the system requirements (metrics we care)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/>
              <a:t>Low process latency (&amp; high-throughput)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/>
              <a:t>Low space usage to support a large volume  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Analysis : take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Insert(K,V)</a:t>
            </a:r>
            <a:r>
              <a:rPr kumimoji="1" lang="en-US" altLang="zh-CN" dirty="0"/>
              <a:t> as an example </a:t>
            </a:r>
          </a:p>
          <a:p>
            <a:pPr marL="702900" lvl="1" indent="-342900">
              <a:buFont typeface="Wingdings" pitchFamily="2" charset="2"/>
              <a:buChar char="Ø"/>
            </a:pPr>
            <a:r>
              <a:rPr kumimoji="1" lang="en-US" altLang="zh-CN" dirty="0"/>
              <a:t>Our naïve implementation: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CREATE(…) + WRITE(…)</a:t>
            </a:r>
            <a:endParaRPr kumimoji="1" lang="en-US" altLang="zh-CN" dirty="0"/>
          </a:p>
          <a:p>
            <a:pPr marL="342900" indent="-342900">
              <a:buAutoNum type="arabicPeriod"/>
            </a:pPr>
            <a:endParaRPr kumimoji="1" lang="en-US" altLang="zh-CN" dirty="0"/>
          </a:p>
          <a:p>
            <a:pPr marL="342900" indent="-342900"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8A3E81-3371-D983-43F7-DF5A66831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E49222A-F61F-CE6F-08D0-EDD6C1EE2330}"/>
              </a:ext>
            </a:extLst>
          </p:cNvPr>
          <p:cNvSpPr txBox="1"/>
          <p:nvPr/>
        </p:nvSpPr>
        <p:spPr>
          <a:xfrm>
            <a:off x="1691680" y="3505572"/>
            <a:ext cx="2448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 system call 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87CBA85-2C3F-DCD6-DE72-C88C8E9A9F08}"/>
              </a:ext>
            </a:extLst>
          </p:cNvPr>
          <p:cNvSpPr txBox="1"/>
          <p:nvPr/>
        </p:nvSpPr>
        <p:spPr>
          <a:xfrm>
            <a:off x="5508104" y="3505572"/>
            <a:ext cx="2448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 system call </a:t>
            </a:r>
            <a:endParaRPr lang="zh-CN" altLang="en-US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18CBEA30-6290-E714-0526-671308B73D2D}"/>
              </a:ext>
            </a:extLst>
          </p:cNvPr>
          <p:cNvCxnSpPr>
            <a:cxnSpLocks/>
            <a:endCxn id="6" idx="0"/>
          </p:cNvCxnSpPr>
          <p:nvPr/>
        </p:nvCxnSpPr>
        <p:spPr>
          <a:xfrm flipH="1">
            <a:off x="2915816" y="3145532"/>
            <a:ext cx="1224136" cy="36004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97E4F14A-BF4B-FB10-193C-B87936B1EF6C}"/>
              </a:ext>
            </a:extLst>
          </p:cNvPr>
          <p:cNvCxnSpPr>
            <a:cxnSpLocks/>
          </p:cNvCxnSpPr>
          <p:nvPr/>
        </p:nvCxnSpPr>
        <p:spPr>
          <a:xfrm>
            <a:off x="5801308" y="3109554"/>
            <a:ext cx="570892" cy="396018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32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480D7-7C30-58A4-CFE5-546670401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F2BDE7-1C43-81EB-432E-A41EC8F20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</a:t>
            </a:r>
            <a:r>
              <a:rPr kumimoji="1" lang="en-US" altLang="zh-CN" dirty="0">
                <a:solidFill>
                  <a:srgbClr val="BD374B"/>
                </a:solidFill>
              </a:rPr>
              <a:t>qualitative</a:t>
            </a:r>
            <a:r>
              <a:rPr kumimoji="1" lang="en-US" altLang="zh-CN" dirty="0"/>
              <a:t> system models to answer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E1042A-F29B-B595-1D40-A7BDEA4FB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Define the system requirements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/>
              <a:t>Low process latency (&amp; high-throughput)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/>
              <a:t>High space utilization </a:t>
            </a:r>
          </a:p>
          <a:p>
            <a:pPr marL="342900" indent="-342900">
              <a:buFontTx/>
              <a:buAutoNum type="arabicPeriod"/>
            </a:pPr>
            <a:r>
              <a:rPr kumimoji="1" lang="en-US" altLang="zh-CN" dirty="0"/>
              <a:t>Analysis: take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Insert(K,V)</a:t>
            </a:r>
            <a:r>
              <a:rPr kumimoji="1" lang="en-US" altLang="zh-CN" dirty="0"/>
              <a:t> as an example (informal)  </a:t>
            </a:r>
          </a:p>
          <a:p>
            <a:pPr marL="702900" lvl="1" indent="-342900">
              <a:buFont typeface="Wingdings" pitchFamily="2" charset="2"/>
              <a:buChar char="Ø"/>
            </a:pPr>
            <a:r>
              <a:rPr kumimoji="1" lang="en-US" altLang="zh-CN" dirty="0"/>
              <a:t>Our naïve implementation: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CREATE(…) + WRITE(…)</a:t>
            </a:r>
            <a:endParaRPr kumimoji="1" lang="en-US" altLang="zh-CN" dirty="0"/>
          </a:p>
          <a:p>
            <a:pPr marL="342900" indent="-342900">
              <a:buAutoNum type="arabicPeriod"/>
            </a:pPr>
            <a:endParaRPr kumimoji="1" lang="en-US" altLang="zh-CN" dirty="0"/>
          </a:p>
          <a:p>
            <a:pPr marL="342900" indent="-342900"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EF540C6-3438-D498-2813-1CEA9C139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0A83924-1948-5A12-DC9A-A6289DCE5A33}"/>
              </a:ext>
            </a:extLst>
          </p:cNvPr>
          <p:cNvSpPr txBox="1"/>
          <p:nvPr/>
        </p:nvSpPr>
        <p:spPr>
          <a:xfrm>
            <a:off x="1691680" y="3505572"/>
            <a:ext cx="2448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 system call 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CBF7396-F228-6FC1-251F-F6D6434A3D33}"/>
              </a:ext>
            </a:extLst>
          </p:cNvPr>
          <p:cNvSpPr txBox="1"/>
          <p:nvPr/>
        </p:nvSpPr>
        <p:spPr>
          <a:xfrm>
            <a:off x="5508104" y="3505572"/>
            <a:ext cx="2448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 system call </a:t>
            </a:r>
            <a:endParaRPr lang="zh-CN" altLang="en-US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354F9EEA-B8E1-3C25-ECA4-D024D5C5145B}"/>
              </a:ext>
            </a:extLst>
          </p:cNvPr>
          <p:cNvCxnSpPr>
            <a:cxnSpLocks/>
            <a:endCxn id="6" idx="0"/>
          </p:cNvCxnSpPr>
          <p:nvPr/>
        </p:nvCxnSpPr>
        <p:spPr>
          <a:xfrm flipH="1">
            <a:off x="2915816" y="3145532"/>
            <a:ext cx="1224136" cy="36004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B1CB1BC8-6CF9-92D2-4733-635823D6D475}"/>
              </a:ext>
            </a:extLst>
          </p:cNvPr>
          <p:cNvCxnSpPr>
            <a:cxnSpLocks/>
          </p:cNvCxnSpPr>
          <p:nvPr/>
        </p:nvCxnSpPr>
        <p:spPr>
          <a:xfrm>
            <a:off x="5801308" y="3109554"/>
            <a:ext cx="570892" cy="396018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ADE48436-522B-B45E-F3C7-98BB194438AA}"/>
              </a:ext>
            </a:extLst>
          </p:cNvPr>
          <p:cNvSpPr txBox="1"/>
          <p:nvPr/>
        </p:nvSpPr>
        <p:spPr>
          <a:xfrm>
            <a:off x="323528" y="4176117"/>
            <a:ext cx="4680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 bitmap read + 1 </a:t>
            </a:r>
            <a:r>
              <a:rPr kumimoji="1" lang="en-US" altLang="zh-CN" dirty="0" err="1"/>
              <a:t>dir</a:t>
            </a:r>
            <a:r>
              <a:rPr kumimoji="1" lang="en-US" altLang="zh-CN" dirty="0"/>
              <a:t> read + 1 </a:t>
            </a:r>
            <a:r>
              <a:rPr kumimoji="1" lang="en-US" altLang="zh-CN" dirty="0" err="1"/>
              <a:t>dir</a:t>
            </a:r>
            <a:r>
              <a:rPr kumimoji="1" lang="en-US" altLang="zh-CN" dirty="0"/>
              <a:t> update + 1 </a:t>
            </a:r>
            <a:r>
              <a:rPr kumimoji="1" lang="en-US" altLang="zh-CN" dirty="0" err="1"/>
              <a:t>dir</a:t>
            </a:r>
            <a:r>
              <a:rPr kumimoji="1" lang="en-US" altLang="zh-CN" dirty="0"/>
              <a:t> update + 1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update  </a:t>
            </a:r>
            <a:endParaRPr lang="zh-CN" altLang="en-US" dirty="0"/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039F479E-9531-A1D7-B019-2435986C09D4}"/>
              </a:ext>
            </a:extLst>
          </p:cNvPr>
          <p:cNvSpPr/>
          <p:nvPr/>
        </p:nvSpPr>
        <p:spPr>
          <a:xfrm rot="5400000">
            <a:off x="2133664" y="2958711"/>
            <a:ext cx="304271" cy="2133599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4C8580A-EC9C-719C-D7A7-37CBB25AFB02}"/>
              </a:ext>
            </a:extLst>
          </p:cNvPr>
          <p:cNvSpPr txBox="1"/>
          <p:nvPr/>
        </p:nvSpPr>
        <p:spPr>
          <a:xfrm>
            <a:off x="5222368" y="4176117"/>
            <a:ext cx="3921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 bitmap read/write + 1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write + N block writes </a:t>
            </a:r>
            <a:endParaRPr lang="zh-CN" altLang="en-US" dirty="0"/>
          </a:p>
        </p:txBody>
      </p:sp>
      <p:sp>
        <p:nvSpPr>
          <p:cNvPr id="12" name="左大括号 11">
            <a:extLst>
              <a:ext uri="{FF2B5EF4-FFF2-40B4-BE49-F238E27FC236}">
                <a16:creationId xmlns:a16="http://schemas.microsoft.com/office/drawing/2014/main" id="{D2BE3F06-D88B-D037-785A-A9D92FBF1B78}"/>
              </a:ext>
            </a:extLst>
          </p:cNvPr>
          <p:cNvSpPr/>
          <p:nvPr/>
        </p:nvSpPr>
        <p:spPr>
          <a:xfrm rot="5400000">
            <a:off x="6580104" y="2958710"/>
            <a:ext cx="304271" cy="2133599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3794B16-4695-C3D6-AD5E-4008386515CD}"/>
              </a:ext>
            </a:extLst>
          </p:cNvPr>
          <p:cNvGrpSpPr/>
          <p:nvPr/>
        </p:nvGrpSpPr>
        <p:grpSpPr>
          <a:xfrm>
            <a:off x="714400" y="4945732"/>
            <a:ext cx="7715200" cy="639262"/>
            <a:chOff x="714400" y="4770117"/>
            <a:chExt cx="7715200" cy="639262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FEC689E-12A1-6DF9-6E4F-E7DF5A4B8D5E}"/>
                </a:ext>
              </a:extLst>
            </p:cNvPr>
            <p:cNvSpPr/>
            <p:nvPr/>
          </p:nvSpPr>
          <p:spPr>
            <a:xfrm>
              <a:off x="714400" y="4770117"/>
              <a:ext cx="7715200" cy="639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37243E6-566C-037D-8968-1B4F9319E1BA}"/>
                </a:ext>
              </a:extLst>
            </p:cNvPr>
            <p:cNvSpPr txBox="1"/>
            <p:nvPr/>
          </p:nvSpPr>
          <p:spPr>
            <a:xfrm>
              <a:off x="1080558" y="4904841"/>
              <a:ext cx="69478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 dirty="0"/>
                <a:t>Question</a:t>
              </a:r>
              <a:r>
                <a:rPr kumimoji="1" lang="en-US" altLang="zh-CN" dirty="0"/>
                <a:t>: What is the ideal performance? (In terms of latency)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494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D6D33A-29FD-17B4-ABBC-1A40EDBE8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 this implementation efficient?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35F144C-73D6-6D20-A014-4FA64EFFE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865612"/>
            <a:ext cx="8229600" cy="2043444"/>
          </a:xfrm>
        </p:spPr>
        <p:txBody>
          <a:bodyPr/>
          <a:lstStyle/>
          <a:p>
            <a:r>
              <a:rPr kumimoji="1" lang="en-US" altLang="zh-CN" dirty="0"/>
              <a:t>In terms of our previous analyze, it seems No. </a:t>
            </a:r>
          </a:p>
          <a:p>
            <a:pPr lvl="1"/>
            <a:r>
              <a:rPr kumimoji="1" lang="en-US" altLang="zh-CN" dirty="0"/>
              <a:t>But the real fact is that </a:t>
            </a:r>
            <a:r>
              <a:rPr kumimoji="1" lang="en-US" altLang="zh-CN" b="1" dirty="0">
                <a:solidFill>
                  <a:srgbClr val="C00000"/>
                </a:solidFill>
              </a:rPr>
              <a:t>it depends the workload parameters  </a:t>
            </a:r>
          </a:p>
          <a:p>
            <a:pPr lvl="1"/>
            <a:r>
              <a:rPr kumimoji="1" lang="en-US" altLang="zh-CN" b="1" dirty="0">
                <a:solidFill>
                  <a:schemeClr val="tx1"/>
                </a:solidFill>
              </a:rPr>
              <a:t>For example, if N is very large, than this implementation is ok </a:t>
            </a:r>
            <a:r>
              <a:rPr kumimoji="1" lang="en-US" altLang="zh-CN" b="1" dirty="0">
                <a:solidFill>
                  <a:schemeClr val="tx1"/>
                </a:solidFill>
                <a:sym typeface="Wingdings" pitchFamily="2" charset="2"/>
              </a:rPr>
              <a:t> </a:t>
            </a:r>
            <a:endParaRPr kumimoji="1" lang="zh-CN" altLang="en-US" b="1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B44B27-CAE2-D378-B383-7D0160D23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4B07C465-DCA3-B3E8-0400-3CF40C77A3B8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4875" indent="-2222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tabLst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 startAt="2"/>
            </a:pPr>
            <a:r>
              <a:rPr kumimoji="1" lang="en-US" altLang="zh-CN" dirty="0"/>
              <a:t>Analysis: take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Insert(K,V)</a:t>
            </a:r>
            <a:r>
              <a:rPr kumimoji="1" lang="en-US" altLang="zh-CN" dirty="0"/>
              <a:t> as an example (informal)  </a:t>
            </a:r>
          </a:p>
          <a:p>
            <a:pPr marL="702900" lvl="1" indent="-342900">
              <a:buFont typeface="Wingdings" pitchFamily="2" charset="2"/>
              <a:buChar char="Ø"/>
            </a:pPr>
            <a:r>
              <a:rPr kumimoji="1" lang="en-US" altLang="zh-CN" dirty="0"/>
              <a:t>Our naïve implementation: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CREATE(…) + WRITE(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size)</a:t>
            </a:r>
            <a:endParaRPr kumimoji="1" lang="en-US" altLang="zh-CN" dirty="0"/>
          </a:p>
          <a:p>
            <a:pPr marL="342900" indent="-342900">
              <a:buFontTx/>
              <a:buAutoNum type="arabicPeriod" startAt="2"/>
            </a:pPr>
            <a:endParaRPr kumimoji="1" lang="en-US" altLang="zh-CN" dirty="0"/>
          </a:p>
          <a:p>
            <a:pPr marL="342900" indent="-342900">
              <a:buFontTx/>
              <a:buAutoNum type="arabicPeriod" startAt="2"/>
            </a:pPr>
            <a:endParaRPr kumimoji="1"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7D5CA2C-8B4C-B6B8-11BC-C3D07A23439D}"/>
              </a:ext>
            </a:extLst>
          </p:cNvPr>
          <p:cNvSpPr txBox="1"/>
          <p:nvPr/>
        </p:nvSpPr>
        <p:spPr>
          <a:xfrm>
            <a:off x="1691680" y="2332712"/>
            <a:ext cx="2448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 system call 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B191DB9-0E8F-659E-E317-4E5ADC8E13F5}"/>
              </a:ext>
            </a:extLst>
          </p:cNvPr>
          <p:cNvSpPr txBox="1"/>
          <p:nvPr/>
        </p:nvSpPr>
        <p:spPr>
          <a:xfrm>
            <a:off x="5508104" y="2332712"/>
            <a:ext cx="2448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 system call </a:t>
            </a:r>
            <a:endParaRPr lang="zh-CN" altLang="en-US" dirty="0"/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50DF292C-EA74-B657-1C25-0D4417B438DA}"/>
              </a:ext>
            </a:extLst>
          </p:cNvPr>
          <p:cNvCxnSpPr>
            <a:cxnSpLocks/>
            <a:endCxn id="6" idx="0"/>
          </p:cNvCxnSpPr>
          <p:nvPr/>
        </p:nvCxnSpPr>
        <p:spPr>
          <a:xfrm flipH="1">
            <a:off x="2915816" y="1972672"/>
            <a:ext cx="1224136" cy="36004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05E25CD7-E8BF-7E83-F149-11E176ECD8A4}"/>
              </a:ext>
            </a:extLst>
          </p:cNvPr>
          <p:cNvCxnSpPr>
            <a:cxnSpLocks/>
          </p:cNvCxnSpPr>
          <p:nvPr/>
        </p:nvCxnSpPr>
        <p:spPr>
          <a:xfrm>
            <a:off x="5801308" y="1936694"/>
            <a:ext cx="570892" cy="396018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2A4B1830-6C45-CA63-1E7A-933E37343778}"/>
              </a:ext>
            </a:extLst>
          </p:cNvPr>
          <p:cNvSpPr txBox="1"/>
          <p:nvPr/>
        </p:nvSpPr>
        <p:spPr>
          <a:xfrm>
            <a:off x="323528" y="3003257"/>
            <a:ext cx="4680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 bitmap read + 1 </a:t>
            </a:r>
            <a:r>
              <a:rPr kumimoji="1" lang="en-US" altLang="zh-CN" dirty="0" err="1"/>
              <a:t>dir</a:t>
            </a:r>
            <a:r>
              <a:rPr kumimoji="1" lang="en-US" altLang="zh-CN" dirty="0"/>
              <a:t> read + 1 </a:t>
            </a:r>
            <a:r>
              <a:rPr kumimoji="1" lang="en-US" altLang="zh-CN" dirty="0" err="1"/>
              <a:t>dir</a:t>
            </a:r>
            <a:r>
              <a:rPr kumimoji="1" lang="en-US" altLang="zh-CN" dirty="0"/>
              <a:t> update + 1 </a:t>
            </a:r>
            <a:r>
              <a:rPr kumimoji="1" lang="en-US" altLang="zh-CN" dirty="0" err="1"/>
              <a:t>dir</a:t>
            </a:r>
            <a:r>
              <a:rPr kumimoji="1" lang="en-US" altLang="zh-CN" dirty="0"/>
              <a:t> update + 1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update  </a:t>
            </a:r>
            <a:endParaRPr lang="zh-CN" altLang="en-US" dirty="0"/>
          </a:p>
        </p:txBody>
      </p:sp>
      <p:sp>
        <p:nvSpPr>
          <p:cNvPr id="11" name="左大括号 10">
            <a:extLst>
              <a:ext uri="{FF2B5EF4-FFF2-40B4-BE49-F238E27FC236}">
                <a16:creationId xmlns:a16="http://schemas.microsoft.com/office/drawing/2014/main" id="{E43790D5-28C6-5F88-385B-33FD7F18E701}"/>
              </a:ext>
            </a:extLst>
          </p:cNvPr>
          <p:cNvSpPr/>
          <p:nvPr/>
        </p:nvSpPr>
        <p:spPr>
          <a:xfrm rot="5400000">
            <a:off x="2133664" y="1785851"/>
            <a:ext cx="304271" cy="2133599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DC9A34D-7118-4C99-328F-87710FB65DD5}"/>
              </a:ext>
            </a:extLst>
          </p:cNvPr>
          <p:cNvSpPr txBox="1"/>
          <p:nvPr/>
        </p:nvSpPr>
        <p:spPr>
          <a:xfrm>
            <a:off x="5222368" y="3003257"/>
            <a:ext cx="3921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 bitmap read/write 1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write + N block writes </a:t>
            </a:r>
            <a:endParaRPr lang="zh-CN" altLang="en-US" dirty="0"/>
          </a:p>
        </p:txBody>
      </p:sp>
      <p:sp>
        <p:nvSpPr>
          <p:cNvPr id="13" name="左大括号 12">
            <a:extLst>
              <a:ext uri="{FF2B5EF4-FFF2-40B4-BE49-F238E27FC236}">
                <a16:creationId xmlns:a16="http://schemas.microsoft.com/office/drawing/2014/main" id="{E7B1A8AB-AEEC-B732-52B7-D0985514A1F5}"/>
              </a:ext>
            </a:extLst>
          </p:cNvPr>
          <p:cNvSpPr/>
          <p:nvPr/>
        </p:nvSpPr>
        <p:spPr>
          <a:xfrm rot="5400000">
            <a:off x="6580104" y="1785850"/>
            <a:ext cx="304271" cy="2133599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42442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A40D2-06CA-1C70-0871-8700BE8AB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FAEFAE-DC06-DE83-FBD0-234ADF232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system model can be </a:t>
            </a:r>
            <a:r>
              <a:rPr kumimoji="1" lang="en-US" altLang="zh-CN" u="sng" dirty="0"/>
              <a:t>parameterized </a:t>
            </a:r>
            <a:endParaRPr kumimoji="1" lang="zh-CN" altLang="en-US" u="sng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F957BB-4B23-188C-EA0D-E3A2B2CC9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/>
          <a:lstStyle/>
          <a:p>
            <a:r>
              <a:rPr kumimoji="1" lang="en-US" altLang="zh-CN" dirty="0"/>
              <a:t>System modelling </a:t>
            </a:r>
          </a:p>
          <a:p>
            <a:pPr lvl="1">
              <a:buFont typeface="Wingdings" pitchFamily="2" charset="2"/>
              <a:buChar char="ü"/>
            </a:pPr>
            <a:r>
              <a:rPr kumimoji="1" lang="en-US" altLang="zh-CN" dirty="0"/>
              <a:t> Build an internal abstraction of the system, distill the main components that determine the system behavior (e.g., performance) </a:t>
            </a:r>
          </a:p>
          <a:p>
            <a:pPr lvl="1">
              <a:buFont typeface="Wingdings" pitchFamily="2" charset="2"/>
              <a:buChar char="ü"/>
            </a:pPr>
            <a:r>
              <a:rPr kumimoji="1" lang="en-US" altLang="zh-CN" dirty="0">
                <a:solidFill>
                  <a:srgbClr val="BD374B"/>
                </a:solidFill>
              </a:rPr>
              <a:t>Qualitative</a:t>
            </a:r>
            <a:r>
              <a:rPr kumimoji="1" lang="en-US" altLang="zh-CN" dirty="0"/>
              <a:t> models: models that  reflect the performance numbers </a:t>
            </a:r>
          </a:p>
          <a:p>
            <a:r>
              <a:rPr kumimoji="1" lang="en-US" altLang="zh-CN" dirty="0"/>
              <a:t>A system model typically needs to be </a:t>
            </a:r>
            <a:r>
              <a:rPr kumimoji="1" lang="en-US" altLang="zh-CN" dirty="0">
                <a:solidFill>
                  <a:srgbClr val="BD374B"/>
                </a:solidFill>
              </a:rPr>
              <a:t>parameterized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The `static` parameters: e.g., the disk read time </a:t>
            </a:r>
          </a:p>
          <a:p>
            <a:pPr lvl="1"/>
            <a:r>
              <a:rPr kumimoji="1" lang="en-US" altLang="zh-CN" dirty="0">
                <a:solidFill>
                  <a:srgbClr val="C00000"/>
                </a:solidFill>
              </a:rPr>
              <a:t>The `input` parameters: e.g., the key-value sizes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The runtime parameters: more complex &amp; described later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4C86973-B2D2-C69C-6E8A-2AE106149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640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5B18AF-95B3-522F-A1B8-9696256F6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 to our analyze: what is the input to applications of key-value systems?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1FEF8B-D068-7E27-6306-3660B4919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340"/>
            <a:ext cx="5122912" cy="4068794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Small keys &amp; values are common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E.g., less than 64B [1]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0A0E60-D65A-2B20-67E5-16000B54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3FCF5B8-0F43-BDF2-B30F-11CAF9DEBC0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0112" y="1057712"/>
            <a:ext cx="2821379" cy="1845245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D54EFA5-3637-5781-EA52-D1AB83B3CFC3}"/>
              </a:ext>
            </a:extLst>
          </p:cNvPr>
          <p:cNvSpPr/>
          <p:nvPr/>
        </p:nvSpPr>
        <p:spPr>
          <a:xfrm>
            <a:off x="4220862" y="1795668"/>
            <a:ext cx="178766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Key-value store</a:t>
            </a:r>
            <a:endParaRPr lang="zh-CN" altLang="en-US" dirty="0">
              <a:solidFill>
                <a:srgbClr val="C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221A3608-96C3-A210-1937-EFECAF8E84F6}"/>
              </a:ext>
            </a:extLst>
          </p:cNvPr>
          <p:cNvCxnSpPr>
            <a:cxnSpLocks/>
          </p:cNvCxnSpPr>
          <p:nvPr/>
        </p:nvCxnSpPr>
        <p:spPr>
          <a:xfrm>
            <a:off x="5592805" y="2162004"/>
            <a:ext cx="419355" cy="567365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FAFE8740-8DAE-7C81-0942-68AFDA53B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437" y="3005103"/>
            <a:ext cx="5646825" cy="216113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9278B03D-AD73-BF6E-A204-3C011D8C2C8B}"/>
              </a:ext>
            </a:extLst>
          </p:cNvPr>
          <p:cNvSpPr txBox="1"/>
          <p:nvPr/>
        </p:nvSpPr>
        <p:spPr>
          <a:xfrm>
            <a:off x="217549" y="5003419"/>
            <a:ext cx="84969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[1] Source: Workload Analysis of a Large-Scale Key-Value Store, SIGMETRICS’12</a:t>
            </a:r>
          </a:p>
        </p:txBody>
      </p:sp>
    </p:spTree>
    <p:extLst>
      <p:ext uri="{BB962C8B-B14F-4D97-AF65-F5344CB8AC3E}">
        <p14:creationId xmlns:p14="http://schemas.microsoft.com/office/powerpoint/2010/main" val="2311171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9DD80-607D-48A2-9091-5E31D8A2D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3C99ED-14F7-6CCF-F3D2-C091E4181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 this implementation efficient? No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ECF686-C0AE-30DE-936B-4D7B3A366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67059"/>
            <a:ext cx="8229600" cy="2043444"/>
          </a:xfrm>
        </p:spPr>
        <p:txBody>
          <a:bodyPr/>
          <a:lstStyle/>
          <a:p>
            <a:r>
              <a:rPr kumimoji="1" lang="en-US" altLang="zh-CN" b="1" dirty="0">
                <a:solidFill>
                  <a:schemeClr val="tx1"/>
                </a:solidFill>
                <a:sym typeface="Wingdings" pitchFamily="2" charset="2"/>
              </a:rPr>
              <a:t>Reason: </a:t>
            </a:r>
            <a:r>
              <a:rPr kumimoji="1" lang="en-US" altLang="zh-CN" b="0" dirty="0">
                <a:solidFill>
                  <a:schemeClr val="tx1"/>
                </a:solidFill>
                <a:sym typeface="Wingdings" pitchFamily="2" charset="2"/>
              </a:rPr>
              <a:t>for small key-value sizes &lt;8B, 8B&gt;, the ideal is 1 block writes  </a:t>
            </a:r>
            <a:endParaRPr kumimoji="1" lang="zh-CN" altLang="en-US" b="0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B3BA62-5861-A3AF-498B-B2AA759B2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E7B8FB55-F1C6-051F-7D81-ADBA26AA8041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4875" indent="-2222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tabLst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Analysis: take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Insert(K,V)</a:t>
            </a:r>
            <a:r>
              <a:rPr kumimoji="1" lang="en-US" altLang="zh-CN" dirty="0"/>
              <a:t> as an example informal </a:t>
            </a:r>
          </a:p>
          <a:p>
            <a:pPr marL="702900" lvl="1" indent="-342900">
              <a:buFont typeface="Wingdings" pitchFamily="2" charset="2"/>
              <a:buChar char="Ø"/>
            </a:pPr>
            <a:r>
              <a:rPr kumimoji="1" lang="en-US" altLang="zh-CN" dirty="0"/>
              <a:t>Our naïve implementation: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CREATE(…) + WRITE(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size)</a:t>
            </a:r>
            <a:endParaRPr kumimoji="1" lang="en-US" altLang="zh-CN" dirty="0"/>
          </a:p>
          <a:p>
            <a:pPr marL="342900" indent="-342900">
              <a:buFontTx/>
              <a:buAutoNum type="arabicPeriod"/>
            </a:pPr>
            <a:endParaRPr kumimoji="1" lang="en-US" altLang="zh-CN" dirty="0"/>
          </a:p>
          <a:p>
            <a:pPr marL="342900" indent="-342900">
              <a:buFontTx/>
              <a:buAutoNum type="arabicPeriod"/>
            </a:pPr>
            <a:endParaRPr kumimoji="1"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D44D4E7-13AF-198B-819A-5C6316B2FFF3}"/>
              </a:ext>
            </a:extLst>
          </p:cNvPr>
          <p:cNvSpPr txBox="1"/>
          <p:nvPr/>
        </p:nvSpPr>
        <p:spPr>
          <a:xfrm>
            <a:off x="1691680" y="2332712"/>
            <a:ext cx="2448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 system call 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B7726A2-C212-12AE-C485-E15195DE9443}"/>
              </a:ext>
            </a:extLst>
          </p:cNvPr>
          <p:cNvSpPr txBox="1"/>
          <p:nvPr/>
        </p:nvSpPr>
        <p:spPr>
          <a:xfrm>
            <a:off x="5508104" y="2332712"/>
            <a:ext cx="2448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 system call </a:t>
            </a:r>
            <a:endParaRPr lang="zh-CN" altLang="en-US" dirty="0"/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797C2D60-A588-104A-B455-E549F7A6DCD7}"/>
              </a:ext>
            </a:extLst>
          </p:cNvPr>
          <p:cNvCxnSpPr>
            <a:cxnSpLocks/>
            <a:endCxn id="6" idx="0"/>
          </p:cNvCxnSpPr>
          <p:nvPr/>
        </p:nvCxnSpPr>
        <p:spPr>
          <a:xfrm flipH="1">
            <a:off x="2915816" y="1972672"/>
            <a:ext cx="1224136" cy="36004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F389F03E-DC54-01C7-645C-2C4C26DC8AC1}"/>
              </a:ext>
            </a:extLst>
          </p:cNvPr>
          <p:cNvCxnSpPr>
            <a:cxnSpLocks/>
          </p:cNvCxnSpPr>
          <p:nvPr/>
        </p:nvCxnSpPr>
        <p:spPr>
          <a:xfrm>
            <a:off x="5801308" y="1936694"/>
            <a:ext cx="570892" cy="396018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AC1C6767-EC7C-757D-7469-7FB7CD8186DA}"/>
              </a:ext>
            </a:extLst>
          </p:cNvPr>
          <p:cNvSpPr txBox="1"/>
          <p:nvPr/>
        </p:nvSpPr>
        <p:spPr>
          <a:xfrm>
            <a:off x="323528" y="3003257"/>
            <a:ext cx="4680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 bitmap read + 1 </a:t>
            </a:r>
            <a:r>
              <a:rPr kumimoji="1" lang="en-US" altLang="zh-CN" dirty="0" err="1"/>
              <a:t>dir</a:t>
            </a:r>
            <a:r>
              <a:rPr kumimoji="1" lang="en-US" altLang="zh-CN" dirty="0"/>
              <a:t> read + 1 </a:t>
            </a:r>
            <a:r>
              <a:rPr kumimoji="1" lang="en-US" altLang="zh-CN" dirty="0" err="1"/>
              <a:t>dir</a:t>
            </a:r>
            <a:r>
              <a:rPr kumimoji="1" lang="en-US" altLang="zh-CN" dirty="0"/>
              <a:t> update + 1 </a:t>
            </a:r>
            <a:r>
              <a:rPr kumimoji="1" lang="en-US" altLang="zh-CN" dirty="0" err="1"/>
              <a:t>dir</a:t>
            </a:r>
            <a:r>
              <a:rPr kumimoji="1" lang="en-US" altLang="zh-CN" dirty="0"/>
              <a:t> update + 1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update  </a:t>
            </a:r>
            <a:endParaRPr lang="zh-CN" altLang="en-US" dirty="0"/>
          </a:p>
        </p:txBody>
      </p:sp>
      <p:sp>
        <p:nvSpPr>
          <p:cNvPr id="11" name="左大括号 10">
            <a:extLst>
              <a:ext uri="{FF2B5EF4-FFF2-40B4-BE49-F238E27FC236}">
                <a16:creationId xmlns:a16="http://schemas.microsoft.com/office/drawing/2014/main" id="{70D7A113-7F95-7D38-5F54-90D8F11E96F1}"/>
              </a:ext>
            </a:extLst>
          </p:cNvPr>
          <p:cNvSpPr/>
          <p:nvPr/>
        </p:nvSpPr>
        <p:spPr>
          <a:xfrm rot="5400000">
            <a:off x="2133664" y="1785851"/>
            <a:ext cx="304271" cy="2133599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1BF94B3-8A23-5224-9C80-8FAF286AB407}"/>
              </a:ext>
            </a:extLst>
          </p:cNvPr>
          <p:cNvSpPr txBox="1"/>
          <p:nvPr/>
        </p:nvSpPr>
        <p:spPr>
          <a:xfrm>
            <a:off x="5222368" y="3003257"/>
            <a:ext cx="3921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1 bitmap read/write 1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write + N block writes </a:t>
            </a:r>
            <a:endParaRPr lang="zh-CN" altLang="en-US" dirty="0"/>
          </a:p>
        </p:txBody>
      </p:sp>
      <p:sp>
        <p:nvSpPr>
          <p:cNvPr id="13" name="左大括号 12">
            <a:extLst>
              <a:ext uri="{FF2B5EF4-FFF2-40B4-BE49-F238E27FC236}">
                <a16:creationId xmlns:a16="http://schemas.microsoft.com/office/drawing/2014/main" id="{D006A062-840E-4935-7A2B-42A270E5AB40}"/>
              </a:ext>
            </a:extLst>
          </p:cNvPr>
          <p:cNvSpPr/>
          <p:nvPr/>
        </p:nvSpPr>
        <p:spPr>
          <a:xfrm rot="5400000">
            <a:off x="6580104" y="1785850"/>
            <a:ext cx="304271" cy="2133599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83632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A4626-E1E8-8FB6-10A9-993EE1FF1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32D366-5C0B-E677-F460-0A3D1CBB8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 this implementation efficient? No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710D1A-AE5D-5AE3-BDBD-AD40D5EE7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Define the system requirements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>
                <a:solidFill>
                  <a:schemeClr val="accent6"/>
                </a:solidFill>
              </a:rPr>
              <a:t>Low process latency (&amp; high-throughput)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/>
              <a:t>High space utilization 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Analysis: using one file per-key-value entry is space </a:t>
            </a:r>
            <a:r>
              <a:rPr kumimoji="1" lang="en-US" altLang="zh-CN" dirty="0">
                <a:solidFill>
                  <a:srgbClr val="BD374B"/>
                </a:solidFill>
              </a:rPr>
              <a:t>inefficient</a:t>
            </a:r>
          </a:p>
          <a:p>
            <a:pPr lvl="1"/>
            <a:r>
              <a:rPr kumimoji="1" lang="en-US" altLang="zh-CN" dirty="0"/>
              <a:t>File data are stored in fixed-sized blocks (e.g., 512B – 4096B)</a:t>
            </a:r>
          </a:p>
          <a:p>
            <a:pPr lvl="2"/>
            <a:r>
              <a:rPr kumimoji="1" lang="en-US" altLang="zh-CN" dirty="0"/>
              <a:t>Why? To match the underlying device block size &amp; better meta data management </a:t>
            </a:r>
          </a:p>
          <a:p>
            <a:pPr lvl="1"/>
            <a:r>
              <a:rPr kumimoji="1" lang="en-US" altLang="zh-CN" dirty="0"/>
              <a:t>On the other hand, the value in key-value store can be small (e.g., 16B) </a:t>
            </a:r>
          </a:p>
          <a:p>
            <a:pPr marL="342900" indent="-342900">
              <a:buAutoNum type="arabicPeriod"/>
            </a:pPr>
            <a:endParaRPr kumimoji="1" lang="en-US" altLang="zh-CN" dirty="0"/>
          </a:p>
          <a:p>
            <a:pPr marL="342900" indent="-342900"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B087FEA-F004-5BC7-3E5B-78BF9F917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1719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F86EB-D4C0-E13B-D489-A6B2337AF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AFCA66-998F-BC4B-0915-25424CB28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9801598-6878-E594-5793-E3E76095C4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130571"/>
            <a:ext cx="7307708" cy="319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200000"/>
              </a:lnSpc>
              <a:spcBef>
                <a:spcPts val="3600"/>
              </a:spcBef>
              <a:spcAft>
                <a:spcPts val="1200"/>
              </a:spcAft>
            </a:pP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With an appropriate system model, we don’t need to build a system to analyze a solution.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53DEF9A-AADD-2C4D-3BA8-74C8BE06945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70612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0ACE7-4A52-A49E-0EF8-0DF4C173B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E36AED-0865-4CBC-2B77-2268DF59F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main topics of today so far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CEC98E-9185-9F98-4EDB-A0C547239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Why we need to design </a:t>
            </a:r>
            <a:r>
              <a:rPr kumimoji="1" lang="en-US" altLang="zh-CN" dirty="0">
                <a:solidFill>
                  <a:srgbClr val="C00000"/>
                </a:solidFill>
              </a:rPr>
              <a:t>key-value systems</a:t>
            </a:r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?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 We’ve already learnt the file abstraction &amp; the file system 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What is </a:t>
            </a:r>
            <a:r>
              <a:rPr kumimoji="1" lang="en-US" altLang="zh-CN" dirty="0">
                <a:solidFill>
                  <a:srgbClr val="C00000"/>
                </a:solidFill>
              </a:rPr>
              <a:t>system modelling</a:t>
            </a:r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, and use it as a tool for motivating the new systems for the key-value abstraction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>
                <a:solidFill>
                  <a:schemeClr val="tx1"/>
                </a:solidFill>
              </a:rPr>
              <a:t>The model is typically </a:t>
            </a:r>
            <a:r>
              <a:rPr kumimoji="1" lang="en-US" altLang="zh-CN" b="1" dirty="0">
                <a:solidFill>
                  <a:srgbClr val="C00000"/>
                </a:solidFill>
              </a:rPr>
              <a:t>parameterized </a:t>
            </a:r>
            <a:endParaRPr kumimoji="1"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kumimoji="1" lang="en-US" altLang="zh-CN" dirty="0"/>
              <a:t>Building </a:t>
            </a:r>
            <a:r>
              <a:rPr kumimoji="1" lang="en-US" altLang="zh-CN" dirty="0">
                <a:solidFill>
                  <a:srgbClr val="C00000"/>
                </a:solidFill>
              </a:rPr>
              <a:t>key-value store systems</a:t>
            </a:r>
            <a:r>
              <a:rPr kumimoji="1" lang="en-US" altLang="zh-CN" dirty="0"/>
              <a:t> efficiently &amp; analyze their design choices w/ system modelling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/>
              <a:t>Various techniques, e.g., log-structured, 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, LSM, etc. How did they evolve in this way?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863132-F5B1-1B4F-361A-8B996DCBE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6" name="任意形状 5">
            <a:extLst>
              <a:ext uri="{FF2B5EF4-FFF2-40B4-BE49-F238E27FC236}">
                <a16:creationId xmlns:a16="http://schemas.microsoft.com/office/drawing/2014/main" id="{026FAA5F-87B5-7331-B446-11C368DDE771}"/>
              </a:ext>
            </a:extLst>
          </p:cNvPr>
          <p:cNvSpPr/>
          <p:nvPr/>
        </p:nvSpPr>
        <p:spPr>
          <a:xfrm>
            <a:off x="3572923" y="933988"/>
            <a:ext cx="3797271" cy="1217541"/>
          </a:xfrm>
          <a:custGeom>
            <a:avLst/>
            <a:gdLst>
              <a:gd name="connsiteX0" fmla="*/ 84677 w 3797271"/>
              <a:gd name="connsiteY0" fmla="*/ 1217541 h 1217541"/>
              <a:gd name="connsiteX1" fmla="*/ 57783 w 3797271"/>
              <a:gd name="connsiteY1" fmla="*/ 988941 h 1217541"/>
              <a:gd name="connsiteX2" fmla="*/ 743583 w 3797271"/>
              <a:gd name="connsiteY2" fmla="*/ 1083071 h 1217541"/>
              <a:gd name="connsiteX3" fmla="*/ 1671430 w 3797271"/>
              <a:gd name="connsiteY3" fmla="*/ 1096518 h 1217541"/>
              <a:gd name="connsiteX4" fmla="*/ 3755724 w 3797271"/>
              <a:gd name="connsiteY4" fmla="*/ 962047 h 1217541"/>
              <a:gd name="connsiteX5" fmla="*/ 2948901 w 3797271"/>
              <a:gd name="connsiteY5" fmla="*/ 34200 h 1217541"/>
              <a:gd name="connsiteX6" fmla="*/ 1577301 w 3797271"/>
              <a:gd name="connsiteY6" fmla="*/ 289694 h 1217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7271" h="1217541">
                <a:moveTo>
                  <a:pt x="84677" y="1217541"/>
                </a:moveTo>
                <a:cubicBezTo>
                  <a:pt x="16321" y="1114447"/>
                  <a:pt x="-52034" y="1011353"/>
                  <a:pt x="57783" y="988941"/>
                </a:cubicBezTo>
                <a:cubicBezTo>
                  <a:pt x="167600" y="966529"/>
                  <a:pt x="474642" y="1065141"/>
                  <a:pt x="743583" y="1083071"/>
                </a:cubicBezTo>
                <a:cubicBezTo>
                  <a:pt x="1012524" y="1101000"/>
                  <a:pt x="1169407" y="1116689"/>
                  <a:pt x="1671430" y="1096518"/>
                </a:cubicBezTo>
                <a:cubicBezTo>
                  <a:pt x="2173453" y="1076347"/>
                  <a:pt x="3542812" y="1139100"/>
                  <a:pt x="3755724" y="962047"/>
                </a:cubicBezTo>
                <a:cubicBezTo>
                  <a:pt x="3968636" y="784994"/>
                  <a:pt x="3311971" y="146259"/>
                  <a:pt x="2948901" y="34200"/>
                </a:cubicBezTo>
                <a:cubicBezTo>
                  <a:pt x="2585831" y="-77859"/>
                  <a:pt x="2081566" y="105917"/>
                  <a:pt x="1577301" y="289694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C357A32-F14A-F29B-C36B-04346D0A6CF6}"/>
              </a:ext>
            </a:extLst>
          </p:cNvPr>
          <p:cNvSpPr txBox="1"/>
          <p:nvPr/>
        </p:nvSpPr>
        <p:spPr>
          <a:xfrm>
            <a:off x="5796136" y="794207"/>
            <a:ext cx="115654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BD374B"/>
                </a:solidFill>
              </a:rPr>
              <a:t>Answer </a:t>
            </a:r>
            <a:endParaRPr lang="zh-CN" altLang="en-US" b="1" dirty="0">
              <a:solidFill>
                <a:srgbClr val="BD37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384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E81B83-FD73-D845-1CED-D6E3D2C67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Key idea: store the &lt;K,V&gt;s in a single file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54FD6E-E728-2665-D9B3-AA38D8E1E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5A632D4-382F-C140-D24D-8D00C2339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/>
          <a:lstStyle/>
          <a:p>
            <a:r>
              <a:rPr kumimoji="1" lang="en-US" altLang="zh-CN" dirty="0"/>
              <a:t>The system requirements of a key-value system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>
                <a:solidFill>
                  <a:schemeClr val="tx1"/>
                </a:solidFill>
              </a:rPr>
              <a:t>Low process latency (&amp; high-throughput)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/>
              <a:t>High space utilization </a:t>
            </a:r>
          </a:p>
          <a:p>
            <a:r>
              <a:rPr kumimoji="1" lang="en-US" altLang="zh-CN" dirty="0"/>
              <a:t>By storing the &lt;K,V&gt;s concretely, there is no space wastes </a:t>
            </a:r>
          </a:p>
          <a:p>
            <a:r>
              <a:rPr kumimoji="1" lang="en-US" altLang="zh-CN" dirty="0"/>
              <a:t>By keeping the file open, we can avoid efficiently read/write the &lt;K,V&gt;s than our priori designs </a:t>
            </a:r>
          </a:p>
          <a:p>
            <a:pPr lvl="1"/>
            <a:r>
              <a:rPr kumimoji="1" lang="en-US" altLang="zh-CN" dirty="0"/>
              <a:t>E.g., no redundant open calls </a:t>
            </a:r>
          </a:p>
          <a:p>
            <a:pPr lvl="1"/>
            <a:r>
              <a:rPr kumimoji="1" lang="en-US" altLang="zh-CN" dirty="0"/>
              <a:t>But things are not so easy, e.g., how to implement the Get/Update? 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01308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FBBDEA-065E-9B40-BDAC-E169F9CE6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we still need a filesystem?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5CDC8D-4E02-ED4A-A629-CFBB5A992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656184"/>
          </a:xfrm>
        </p:spPr>
        <p:txBody>
          <a:bodyPr/>
          <a:lstStyle/>
          <a:p>
            <a:r>
              <a:rPr kumimoji="1" lang="en-US" altLang="zh-CN" dirty="0"/>
              <a:t>We still need a system to interact with the disk hardware!</a:t>
            </a:r>
          </a:p>
          <a:p>
            <a:pPr lvl="1"/>
            <a:r>
              <a:rPr kumimoji="1" lang="en-US" altLang="zh-CN" dirty="0"/>
              <a:t>Manage the disk requires considerable engineering efforts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DFCF32-7AA7-EE43-80FB-96E414633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8C363E1A-350A-7344-9F06-6781DC77301F}"/>
              </a:ext>
            </a:extLst>
          </p:cNvPr>
          <p:cNvSpPr/>
          <p:nvPr/>
        </p:nvSpPr>
        <p:spPr>
          <a:xfrm>
            <a:off x="3683809" y="4662611"/>
            <a:ext cx="187220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18678DF-CF30-D64B-B446-C47FF8B4FA3A}"/>
              </a:ext>
            </a:extLst>
          </p:cNvPr>
          <p:cNvSpPr/>
          <p:nvPr/>
        </p:nvSpPr>
        <p:spPr>
          <a:xfrm>
            <a:off x="3912027" y="4779587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File system </a:t>
            </a:r>
            <a:endParaRPr lang="zh-CN" altLang="en-US" dirty="0"/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1949F215-3540-DC4A-A83D-584408C57453}"/>
              </a:ext>
            </a:extLst>
          </p:cNvPr>
          <p:cNvSpPr/>
          <p:nvPr/>
        </p:nvSpPr>
        <p:spPr>
          <a:xfrm>
            <a:off x="3455591" y="3384292"/>
            <a:ext cx="223281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774019A-5D2A-CB49-BF49-32FFE63EB999}"/>
              </a:ext>
            </a:extLst>
          </p:cNvPr>
          <p:cNvSpPr/>
          <p:nvPr/>
        </p:nvSpPr>
        <p:spPr>
          <a:xfrm>
            <a:off x="3683809" y="3501268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Key-value Store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5A282D4-F9D5-0549-8466-26ECC01D7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809" y="4058051"/>
            <a:ext cx="381809" cy="38180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13AB81E-AAB2-B144-AAC7-4D16BEEEC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791" y="4058051"/>
            <a:ext cx="381809" cy="381809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FF004E05-00C9-CF4C-A109-09BBF690106C}"/>
              </a:ext>
            </a:extLst>
          </p:cNvPr>
          <p:cNvSpPr/>
          <p:nvPr/>
        </p:nvSpPr>
        <p:spPr>
          <a:xfrm>
            <a:off x="1949645" y="4064289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Key-value files</a:t>
            </a:r>
            <a:endParaRPr lang="zh-CN" altLang="en-US" dirty="0"/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EC92B469-D6AA-CD45-91DC-E38CFBD4E3AA}"/>
              </a:ext>
            </a:extLst>
          </p:cNvPr>
          <p:cNvCxnSpPr/>
          <p:nvPr/>
        </p:nvCxnSpPr>
        <p:spPr>
          <a:xfrm>
            <a:off x="5076056" y="3982287"/>
            <a:ext cx="0" cy="533335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5350CD8C-89EA-B840-B614-BB181F3E78F0}"/>
              </a:ext>
            </a:extLst>
          </p:cNvPr>
          <p:cNvSpPr/>
          <p:nvPr/>
        </p:nvSpPr>
        <p:spPr>
          <a:xfrm>
            <a:off x="1152267" y="2072587"/>
            <a:ext cx="67866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i="1" dirty="0"/>
              <a:t>“All problems in computer science can be solved by another level of indirection”  </a:t>
            </a:r>
            <a:r>
              <a:rPr lang="en-US" altLang="zh-CN" i="1" dirty="0"/>
              <a:t>-- </a:t>
            </a:r>
            <a:r>
              <a:rPr lang="en-US" altLang="zh-CN" dirty="0"/>
              <a:t>often attributed to Butler Lampson, who attributes it to David Wheeler </a:t>
            </a:r>
          </a:p>
          <a:p>
            <a:endParaRPr lang="en-US" altLang="zh-CN" i="1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5380FCE-53B2-C584-0DCA-8046141FD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5187" y="4058051"/>
            <a:ext cx="381809" cy="381809"/>
          </a:xfrm>
          <a:prstGeom prst="rect">
            <a:avLst/>
          </a:prstGeom>
        </p:spPr>
      </p:pic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982C71C-36AB-0DAD-5FE6-47B2ADA7BA0C}"/>
              </a:ext>
            </a:extLst>
          </p:cNvPr>
          <p:cNvCxnSpPr/>
          <p:nvPr/>
        </p:nvCxnSpPr>
        <p:spPr>
          <a:xfrm flipV="1">
            <a:off x="5556017" y="3685934"/>
            <a:ext cx="384135" cy="4677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7E6CABC5-4C94-8239-B9BB-9EF6F1DB4EBE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5636996" y="4248956"/>
            <a:ext cx="449499" cy="5306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F9C1C6F5-368C-A75B-5F90-C054451BD91E}"/>
              </a:ext>
            </a:extLst>
          </p:cNvPr>
          <p:cNvSpPr/>
          <p:nvPr/>
        </p:nvSpPr>
        <p:spPr>
          <a:xfrm>
            <a:off x="6020337" y="3559749"/>
            <a:ext cx="1149801" cy="118779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D76CE6D-BF49-A443-7C25-2463A4D7CE75}"/>
              </a:ext>
            </a:extLst>
          </p:cNvPr>
          <p:cNvSpPr/>
          <p:nvPr/>
        </p:nvSpPr>
        <p:spPr>
          <a:xfrm>
            <a:off x="6037151" y="3576270"/>
            <a:ext cx="10551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K0:V0, K1:V1, 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37219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47E78B-DC4B-D84A-A94E-F05015A72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Step #1: a naïve Key-Value Storage (KVS)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C1CDE5-FB85-764B-B13E-6598FA623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b="0" dirty="0"/>
              <a:t>Suppose we store all the KV </a:t>
            </a:r>
            <a:r>
              <a:rPr kumimoji="1" lang="en-US" altLang="zh-CN" dirty="0">
                <a:solidFill>
                  <a:srgbClr val="C00000"/>
                </a:solidFill>
              </a:rPr>
              <a:t>in a single file </a:t>
            </a:r>
            <a:r>
              <a:rPr kumimoji="1" lang="en-US" altLang="zh-CN" b="0" dirty="0"/>
              <a:t>in the following format: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E458890-8819-844A-AFCB-CD50D1849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2AC67A4-6204-984B-A9E2-CFAE3149DB72}"/>
              </a:ext>
            </a:extLst>
          </p:cNvPr>
          <p:cNvSpPr txBox="1"/>
          <p:nvPr/>
        </p:nvSpPr>
        <p:spPr>
          <a:xfrm>
            <a:off x="269206" y="2118836"/>
            <a:ext cx="874846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123456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name":"London","attractions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":["Big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Ben","London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Eye"]}’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42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name":"San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Francisco","attractions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":["Golden Gate Bridge"]}’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2E440E16-AE40-3140-B0A3-DADB4646DA42}"/>
              </a:ext>
            </a:extLst>
          </p:cNvPr>
          <p:cNvSpPr/>
          <p:nvPr/>
        </p:nvSpPr>
        <p:spPr>
          <a:xfrm>
            <a:off x="742950" y="1874520"/>
            <a:ext cx="125298" cy="411480"/>
          </a:xfrm>
          <a:custGeom>
            <a:avLst/>
            <a:gdLst>
              <a:gd name="connsiteX0" fmla="*/ 0 w 125298"/>
              <a:gd name="connsiteY0" fmla="*/ 0 h 411480"/>
              <a:gd name="connsiteX1" fmla="*/ 114300 w 125298"/>
              <a:gd name="connsiteY1" fmla="*/ 228600 h 411480"/>
              <a:gd name="connsiteX2" fmla="*/ 114300 w 125298"/>
              <a:gd name="connsiteY2" fmla="*/ 41148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298" h="411480">
                <a:moveTo>
                  <a:pt x="0" y="0"/>
                </a:moveTo>
                <a:cubicBezTo>
                  <a:pt x="47625" y="80010"/>
                  <a:pt x="95250" y="160020"/>
                  <a:pt x="114300" y="228600"/>
                </a:cubicBezTo>
                <a:cubicBezTo>
                  <a:pt x="133350" y="297180"/>
                  <a:pt x="123825" y="354330"/>
                  <a:pt x="114300" y="41148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46C4F65-05E0-E346-A4C7-BEF297538142}"/>
              </a:ext>
            </a:extLst>
          </p:cNvPr>
          <p:cNvSpPr/>
          <p:nvPr/>
        </p:nvSpPr>
        <p:spPr>
          <a:xfrm>
            <a:off x="411480" y="1610375"/>
            <a:ext cx="58221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5230483-5659-4345-B217-47A5B0AB3BC2}"/>
              </a:ext>
            </a:extLst>
          </p:cNvPr>
          <p:cNvSpPr/>
          <p:nvPr/>
        </p:nvSpPr>
        <p:spPr>
          <a:xfrm>
            <a:off x="2267744" y="1610375"/>
            <a:ext cx="7574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8C62D11D-1550-784E-96FA-3B47509DE4AF}"/>
              </a:ext>
            </a:extLst>
          </p:cNvPr>
          <p:cNvSpPr/>
          <p:nvPr/>
        </p:nvSpPr>
        <p:spPr>
          <a:xfrm>
            <a:off x="2696990" y="1885950"/>
            <a:ext cx="57640" cy="331470"/>
          </a:xfrm>
          <a:custGeom>
            <a:avLst/>
            <a:gdLst>
              <a:gd name="connsiteX0" fmla="*/ 57640 w 57640"/>
              <a:gd name="connsiteY0" fmla="*/ 0 h 331470"/>
              <a:gd name="connsiteX1" fmla="*/ 490 w 57640"/>
              <a:gd name="connsiteY1" fmla="*/ 171450 h 331470"/>
              <a:gd name="connsiteX2" fmla="*/ 34780 w 57640"/>
              <a:gd name="connsiteY2" fmla="*/ 331470 h 33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40" h="331470">
                <a:moveTo>
                  <a:pt x="57640" y="0"/>
                </a:moveTo>
                <a:cubicBezTo>
                  <a:pt x="30970" y="58102"/>
                  <a:pt x="4300" y="116205"/>
                  <a:pt x="490" y="171450"/>
                </a:cubicBezTo>
                <a:cubicBezTo>
                  <a:pt x="-3320" y="226695"/>
                  <a:pt x="15730" y="279082"/>
                  <a:pt x="34780" y="33147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775219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6BE006-F8DE-F946-BFDF-1A0C1E1E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Update(K,V) in the naïve KVS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AABDA6-7860-CD43-BAC9-903800250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BCE1CEEA-70E6-AE44-945B-6CE13863E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646800"/>
            <a:ext cx="8560470" cy="1954647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How to implement the update? Two strategies: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1. directly modify the file content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2. append the new updates to the last of the file 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BF25801-8674-1B4F-A24B-5BDCDB8CB8D6}"/>
              </a:ext>
            </a:extLst>
          </p:cNvPr>
          <p:cNvSpPr txBox="1"/>
          <p:nvPr/>
        </p:nvSpPr>
        <p:spPr>
          <a:xfrm>
            <a:off x="269206" y="2118836"/>
            <a:ext cx="874846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123456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name":"London","attractions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":["Big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Ben","London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Eye"]}’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42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name":"San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Francisco","attractions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":["Golden Gate Bridge"]}’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F25B443-FB44-8A4A-927B-5FF844C4EB09}"/>
              </a:ext>
            </a:extLst>
          </p:cNvPr>
          <p:cNvSpPr/>
          <p:nvPr/>
        </p:nvSpPr>
        <p:spPr>
          <a:xfrm>
            <a:off x="411480" y="1610375"/>
            <a:ext cx="58221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BCE68D2-92A8-6B45-8D1A-E978A94D6215}"/>
              </a:ext>
            </a:extLst>
          </p:cNvPr>
          <p:cNvSpPr/>
          <p:nvPr/>
        </p:nvSpPr>
        <p:spPr>
          <a:xfrm>
            <a:off x="2267744" y="1610375"/>
            <a:ext cx="7574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6EA98E6F-FA6E-274F-9E36-454D431EFFC8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Suppose we store all the KV </a:t>
            </a:r>
            <a:r>
              <a:rPr kumimoji="1" lang="en-US" altLang="zh-CN" dirty="0">
                <a:solidFill>
                  <a:srgbClr val="C00000"/>
                </a:solidFill>
              </a:rPr>
              <a:t>in a single file </a:t>
            </a:r>
            <a:r>
              <a:rPr kumimoji="1" lang="en-US" altLang="zh-CN" b="0" dirty="0"/>
              <a:t>in the following format: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3707B3F9-C8B0-2C4A-BA8E-14B63E31D8DC}"/>
              </a:ext>
            </a:extLst>
          </p:cNvPr>
          <p:cNvCxnSpPr/>
          <p:nvPr/>
        </p:nvCxnSpPr>
        <p:spPr>
          <a:xfrm>
            <a:off x="323528" y="2425452"/>
            <a:ext cx="77614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3994A830-364D-EE4A-BD27-52392369D6EC}"/>
              </a:ext>
            </a:extLst>
          </p:cNvPr>
          <p:cNvCxnSpPr>
            <a:cxnSpLocks/>
          </p:cNvCxnSpPr>
          <p:nvPr/>
        </p:nvCxnSpPr>
        <p:spPr>
          <a:xfrm>
            <a:off x="1491600" y="2425452"/>
            <a:ext cx="7195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DB4602EB-8E5E-184A-90F0-9C22DF692BA9}"/>
              </a:ext>
            </a:extLst>
          </p:cNvPr>
          <p:cNvSpPr/>
          <p:nvPr/>
        </p:nvSpPr>
        <p:spPr>
          <a:xfrm>
            <a:off x="742950" y="1874520"/>
            <a:ext cx="125298" cy="411480"/>
          </a:xfrm>
          <a:custGeom>
            <a:avLst/>
            <a:gdLst>
              <a:gd name="connsiteX0" fmla="*/ 0 w 125298"/>
              <a:gd name="connsiteY0" fmla="*/ 0 h 411480"/>
              <a:gd name="connsiteX1" fmla="*/ 114300 w 125298"/>
              <a:gd name="connsiteY1" fmla="*/ 228600 h 411480"/>
              <a:gd name="connsiteX2" fmla="*/ 114300 w 125298"/>
              <a:gd name="connsiteY2" fmla="*/ 41148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298" h="411480">
                <a:moveTo>
                  <a:pt x="0" y="0"/>
                </a:moveTo>
                <a:cubicBezTo>
                  <a:pt x="47625" y="80010"/>
                  <a:pt x="95250" y="160020"/>
                  <a:pt x="114300" y="228600"/>
                </a:cubicBezTo>
                <a:cubicBezTo>
                  <a:pt x="133350" y="297180"/>
                  <a:pt x="123825" y="354330"/>
                  <a:pt x="114300" y="41148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B4179754-B7B5-EF4F-A3CE-043388FC350F}"/>
              </a:ext>
            </a:extLst>
          </p:cNvPr>
          <p:cNvSpPr/>
          <p:nvPr/>
        </p:nvSpPr>
        <p:spPr>
          <a:xfrm>
            <a:off x="2696990" y="1885950"/>
            <a:ext cx="57640" cy="331470"/>
          </a:xfrm>
          <a:custGeom>
            <a:avLst/>
            <a:gdLst>
              <a:gd name="connsiteX0" fmla="*/ 57640 w 57640"/>
              <a:gd name="connsiteY0" fmla="*/ 0 h 331470"/>
              <a:gd name="connsiteX1" fmla="*/ 490 w 57640"/>
              <a:gd name="connsiteY1" fmla="*/ 171450 h 331470"/>
              <a:gd name="connsiteX2" fmla="*/ 34780 w 57640"/>
              <a:gd name="connsiteY2" fmla="*/ 331470 h 33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40" h="331470">
                <a:moveTo>
                  <a:pt x="57640" y="0"/>
                </a:moveTo>
                <a:cubicBezTo>
                  <a:pt x="30970" y="58102"/>
                  <a:pt x="4300" y="116205"/>
                  <a:pt x="490" y="171450"/>
                </a:cubicBezTo>
                <a:cubicBezTo>
                  <a:pt x="-3320" y="226695"/>
                  <a:pt x="15730" y="279082"/>
                  <a:pt x="34780" y="33147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6750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62160-C20E-CDBC-B7D4-8FE67B9FA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0DC16B-0B7E-233F-F66F-8C7E3CE0A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09E1FE4-D52D-45A5-736F-FBED2D1FB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200000"/>
              </a:lnSpc>
              <a:spcAft>
                <a:spcPts val="0"/>
              </a:spcAft>
            </a:pP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How to do the choice? We can derive a system model to analyze. 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11F2AB4-74DA-6088-77D9-426758478DC1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85851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235F8-EC76-D677-8B68-29C405070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483298-9394-CFA1-DF51-6F5DCC16E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Key difference: File in-place write vs. File append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199809-0805-D2B6-FE2F-7A803AE2C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In-place write </a:t>
            </a:r>
          </a:p>
          <a:p>
            <a:pPr lvl="1"/>
            <a:r>
              <a:rPr kumimoji="1" lang="en-US" altLang="zh-CN" dirty="0"/>
              <a:t>1 random disk write </a:t>
            </a:r>
          </a:p>
          <a:p>
            <a:r>
              <a:rPr kumimoji="1" lang="en-US" altLang="zh-CN" dirty="0"/>
              <a:t>File append </a:t>
            </a:r>
          </a:p>
          <a:p>
            <a:pPr lvl="1"/>
            <a:r>
              <a:rPr kumimoji="1" lang="en-US" altLang="zh-CN" dirty="0"/>
              <a:t>Common case: 1 sequential disk write</a:t>
            </a:r>
          </a:p>
          <a:p>
            <a:pPr lvl="1"/>
            <a:r>
              <a:rPr kumimoji="1" lang="en-US" altLang="zh-CN" dirty="0"/>
              <a:t>Corner case: 1 bitmap modification + 1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write + 1 sequential write </a:t>
            </a: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2A73B4-EC4E-E5D5-6B5A-0277A450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B360752-118A-2753-FF75-DA7703FB30FC}"/>
              </a:ext>
            </a:extLst>
          </p:cNvPr>
          <p:cNvGrpSpPr/>
          <p:nvPr/>
        </p:nvGrpSpPr>
        <p:grpSpPr>
          <a:xfrm>
            <a:off x="714400" y="3944356"/>
            <a:ext cx="7715200" cy="639262"/>
            <a:chOff x="714400" y="4770117"/>
            <a:chExt cx="7715200" cy="639262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F51F468-6B2B-F409-0F4C-5E8BA88BD581}"/>
                </a:ext>
              </a:extLst>
            </p:cNvPr>
            <p:cNvSpPr/>
            <p:nvPr/>
          </p:nvSpPr>
          <p:spPr>
            <a:xfrm>
              <a:off x="714400" y="4770117"/>
              <a:ext cx="7715200" cy="639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10DEF2E7-7048-9262-E057-79CE68EBF854}"/>
                </a:ext>
              </a:extLst>
            </p:cNvPr>
            <p:cNvSpPr txBox="1"/>
            <p:nvPr/>
          </p:nvSpPr>
          <p:spPr>
            <a:xfrm>
              <a:off x="1080558" y="4904841"/>
              <a:ext cx="69478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b="1" dirty="0"/>
                <a:t>Question</a:t>
              </a:r>
              <a:r>
                <a:rPr kumimoji="1" lang="en-US" altLang="zh-CN" dirty="0"/>
                <a:t>: Which one to choose? 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0300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CD3656-0335-303E-663C-FC661367C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To analyze, we need to add more details to our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160F57-617E-B333-5CBA-81BDB93D7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D7809CE8-5F2C-2E43-064B-B3059D0CB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898607" cy="3771636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How to implement the update? Two strategies: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1. directly modify the file content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2. append the new updates to the last of the file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The key difference lie in how file is modified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In term of performance, which one is better?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To answer this question, we need model the performance of </a:t>
            </a:r>
            <a:r>
              <a:rPr kumimoji="1" lang="en-US" altLang="zh-CN" dirty="0">
                <a:solidFill>
                  <a:srgbClr val="BD374B"/>
                </a:solidFill>
              </a:rPr>
              <a:t>file in-place write vs. file append </a:t>
            </a:r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1CEF006E-1131-32CD-17D1-4496F02C958B}"/>
              </a:ext>
            </a:extLst>
          </p:cNvPr>
          <p:cNvSpPr/>
          <p:nvPr/>
        </p:nvSpPr>
        <p:spPr>
          <a:xfrm>
            <a:off x="6682200" y="2402276"/>
            <a:ext cx="187220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70E86C9-A2DE-DD83-AE6D-D79FF5D2E5F5}"/>
              </a:ext>
            </a:extLst>
          </p:cNvPr>
          <p:cNvSpPr/>
          <p:nvPr/>
        </p:nvSpPr>
        <p:spPr>
          <a:xfrm>
            <a:off x="6910418" y="251925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File system </a:t>
            </a:r>
            <a:endParaRPr lang="zh-CN" altLang="en-US" dirty="0"/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FDB347B2-0C0A-2FB3-64BF-3B0C549719DA}"/>
              </a:ext>
            </a:extLst>
          </p:cNvPr>
          <p:cNvSpPr/>
          <p:nvPr/>
        </p:nvSpPr>
        <p:spPr>
          <a:xfrm>
            <a:off x="6453982" y="1123957"/>
            <a:ext cx="223281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6F75525-DBED-C74B-FA40-47D5C575A294}"/>
              </a:ext>
            </a:extLst>
          </p:cNvPr>
          <p:cNvSpPr/>
          <p:nvPr/>
        </p:nvSpPr>
        <p:spPr>
          <a:xfrm>
            <a:off x="6682200" y="1240933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Key-value Store</a:t>
            </a:r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09B697D-BC44-6FED-553E-CC70928EC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2200" y="1797716"/>
            <a:ext cx="381809" cy="3818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2FD0581-2587-DD93-4AFD-CDD1F3B9A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182" y="1797716"/>
            <a:ext cx="381809" cy="381809"/>
          </a:xfrm>
          <a:prstGeom prst="rect">
            <a:avLst/>
          </a:prstGeom>
        </p:spPr>
      </p:pic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C2C881A4-3C75-AC9C-308F-A8923E552FE1}"/>
              </a:ext>
            </a:extLst>
          </p:cNvPr>
          <p:cNvCxnSpPr/>
          <p:nvPr/>
        </p:nvCxnSpPr>
        <p:spPr>
          <a:xfrm>
            <a:off x="8074447" y="1808007"/>
            <a:ext cx="0" cy="533335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0CE3B81A-124B-583D-5419-33B5628C0FEF}"/>
              </a:ext>
            </a:extLst>
          </p:cNvPr>
          <p:cNvCxnSpPr/>
          <p:nvPr/>
        </p:nvCxnSpPr>
        <p:spPr>
          <a:xfrm>
            <a:off x="8125482" y="3248167"/>
            <a:ext cx="0" cy="533335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>
            <a:extLst>
              <a:ext uri="{FF2B5EF4-FFF2-40B4-BE49-F238E27FC236}">
                <a16:creationId xmlns:a16="http://schemas.microsoft.com/office/drawing/2014/main" id="{5513CEA7-8C9A-2EBE-51DA-55DA93F30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3896513"/>
            <a:ext cx="2232816" cy="1138086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FE6A681A-E381-42D2-6862-2590B34001CA}"/>
              </a:ext>
            </a:extLst>
          </p:cNvPr>
          <p:cNvSpPr txBox="1"/>
          <p:nvPr/>
        </p:nvSpPr>
        <p:spPr>
          <a:xfrm>
            <a:off x="6887792" y="5080456"/>
            <a:ext cx="1620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Disk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57279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F4317-7D7B-2F88-AA59-63C9198A1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880C61-AEEF-1DB1-C267-189004675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Random access vs. Sequential access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6B16BD-D646-F5D9-E22B-2568F49FC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HDD performance (for reference) </a:t>
            </a:r>
          </a:p>
          <a:p>
            <a:pPr lvl="1"/>
            <a:r>
              <a:rPr kumimoji="1" lang="en-US" altLang="zh-CN" dirty="0"/>
              <a:t>Sequential: 100 – 200 MB/s </a:t>
            </a:r>
          </a:p>
          <a:p>
            <a:pPr lvl="1"/>
            <a:r>
              <a:rPr kumimoji="1" lang="en-US" altLang="zh-CN" dirty="0"/>
              <a:t>Random: 0.5 – 2 MB/s</a:t>
            </a:r>
          </a:p>
          <a:p>
            <a:r>
              <a:rPr kumimoji="1" lang="en-US" altLang="zh-CN" dirty="0"/>
              <a:t>SSD performance (fore reference) </a:t>
            </a:r>
          </a:p>
          <a:p>
            <a:pPr lvl="1"/>
            <a:r>
              <a:rPr kumimoji="1" lang="en-US" altLang="zh-CN" dirty="0"/>
              <a:t>Sequential: 2,000 – 3,500 MB/s</a:t>
            </a:r>
          </a:p>
          <a:p>
            <a:pPr lvl="1"/>
            <a:r>
              <a:rPr kumimoji="1" lang="en-US" altLang="zh-CN" dirty="0"/>
              <a:t>Random: 200 – 300 MB/s</a:t>
            </a:r>
          </a:p>
          <a:p>
            <a:r>
              <a:rPr kumimoji="1" lang="en-US" altLang="zh-CN" dirty="0"/>
              <a:t>Non-volatile memory is similar </a:t>
            </a:r>
            <a:r>
              <a:rPr kumimoji="1" lang="en-US" altLang="zh-CN" dirty="0">
                <a:sym typeface="Wingdings" pitchFamily="2" charset="2"/>
              </a:rPr>
              <a:t></a:t>
            </a: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637366-66DB-23BF-01D4-6F3892643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30568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8E453-27E1-0FF7-701C-D50A1F2CD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41A97F-F02E-45D0-39AE-B409FCC39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9011344" cy="900442"/>
          </a:xfrm>
        </p:spPr>
        <p:txBody>
          <a:bodyPr/>
          <a:lstStyle/>
          <a:p>
            <a:r>
              <a:rPr kumimoji="1" lang="en-US" altLang="zh-CN" dirty="0"/>
              <a:t>Model the storage hierarchy: data’s place matters! 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4CB9F132-E622-E112-C1B6-0CF76B628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453" y="1293464"/>
            <a:ext cx="6237547" cy="37719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5EA3CB-C60D-3EF2-1A0E-333DEE125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ACA9DA3-3139-B1C7-FFE7-D4B95B2133FE}"/>
              </a:ext>
            </a:extLst>
          </p:cNvPr>
          <p:cNvSpPr/>
          <p:nvPr/>
        </p:nvSpPr>
        <p:spPr>
          <a:xfrm>
            <a:off x="7812360" y="2698352"/>
            <a:ext cx="2280592" cy="1728192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1232345E-BA01-1767-29B5-E58702DAD6ED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3292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Fast device (e.g., Main Memory)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Fast, but capacity is limited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Expensive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Volatile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Disk has huge capacity </a:t>
            </a:r>
          </a:p>
          <a:p>
            <a:pPr lvl="1"/>
            <a:r>
              <a:rPr kumimoji="1" lang="en-US" altLang="zh-CN" b="0" dirty="0">
                <a:solidFill>
                  <a:schemeClr val="tx1"/>
                </a:solidFill>
              </a:rPr>
              <a:t>Cheap &amp; </a:t>
            </a:r>
            <a:r>
              <a:rPr kumimoji="1" lang="en-US" altLang="zh-CN" dirty="0">
                <a:solidFill>
                  <a:schemeClr val="tx1"/>
                </a:solidFill>
              </a:rPr>
              <a:t>slow</a:t>
            </a:r>
          </a:p>
          <a:p>
            <a:pPr lvl="1"/>
            <a:r>
              <a:rPr kumimoji="1" lang="en-US" altLang="zh-CN" b="0" dirty="0">
                <a:solidFill>
                  <a:schemeClr val="tx1"/>
                </a:solidFill>
              </a:rPr>
              <a:t>Non-volatile</a:t>
            </a:r>
            <a:endParaRPr kumimoji="1" lang="zh-CN" altLang="en-US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6725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9DB36-5191-A9C9-2B68-4CB83BEB1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C24064EE-C91D-5EAC-5293-38841EB2E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58" y="4117258"/>
            <a:ext cx="2133600" cy="1405666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91A30470-C8A2-959E-BC9A-52A561F86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Storage Hierarchy: a quick summary 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C7A868FA-0E29-FAC1-A141-754896829E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502" y="1417340"/>
            <a:ext cx="2459934" cy="37719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5AFA15-2E27-0BB7-64ED-09BECC5FB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A95D4718-C36D-7852-B433-E5BA03A13CE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32922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CPU &lt;-&gt; Memory</a:t>
            </a:r>
          </a:p>
          <a:p>
            <a:pPr lvl="1"/>
            <a:r>
              <a:rPr kumimoji="1" lang="en-US" altLang="zh-CN" dirty="0"/>
              <a:t>~= 100ns</a:t>
            </a:r>
            <a:endParaRPr kumimoji="1" lang="en-US" altLang="zh-CN" b="0" dirty="0"/>
          </a:p>
          <a:p>
            <a:r>
              <a:rPr kumimoji="1" lang="en-US" altLang="zh-CN" dirty="0">
                <a:solidFill>
                  <a:schemeClr val="tx1"/>
                </a:solidFill>
              </a:rPr>
              <a:t>Memory &lt;-&gt; Disk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~= 10ms </a:t>
            </a:r>
            <a:r>
              <a:rPr kumimoji="1" lang="en-US" altLang="zh-CN" b="0" dirty="0">
                <a:solidFill>
                  <a:schemeClr val="tx1"/>
                </a:solidFill>
              </a:rPr>
              <a:t>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Why disk is slow at random access?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Random</a:t>
            </a:r>
            <a:r>
              <a:rPr kumimoji="1" lang="en-US" altLang="zh-CN" dirty="0">
                <a:solidFill>
                  <a:schemeClr val="tx1"/>
                </a:solidFill>
              </a:rPr>
              <a:t>: move disk header, much slower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Sequential</a:t>
            </a:r>
            <a:r>
              <a:rPr kumimoji="1" lang="en-US" altLang="zh-CN" b="0" dirty="0">
                <a:solidFill>
                  <a:schemeClr val="tx1"/>
                </a:solidFill>
              </a:rPr>
              <a:t>: disk just spins, faster</a:t>
            </a:r>
            <a:endParaRPr kumimoji="1" lang="zh-CN" altLang="en-US" b="0" dirty="0">
              <a:solidFill>
                <a:schemeClr val="tx1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73BB52C-360B-27D2-461A-65C63F45EA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1417340"/>
            <a:ext cx="2636665" cy="3831953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F1343B0C-B868-4F89-3F7A-6670FB7F1E2E}"/>
              </a:ext>
            </a:extLst>
          </p:cNvPr>
          <p:cNvSpPr/>
          <p:nvPr/>
        </p:nvSpPr>
        <p:spPr>
          <a:xfrm>
            <a:off x="2637758" y="4680816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Disk Header</a:t>
            </a:r>
            <a:endParaRPr lang="zh-CN" altLang="en-US" dirty="0"/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1AAF0667-7B6E-E3A2-5F6D-C0A64DCC5FC5}"/>
              </a:ext>
            </a:extLst>
          </p:cNvPr>
          <p:cNvSpPr/>
          <p:nvPr/>
        </p:nvSpPr>
        <p:spPr>
          <a:xfrm>
            <a:off x="1655180" y="4896091"/>
            <a:ext cx="1252010" cy="538475"/>
          </a:xfrm>
          <a:custGeom>
            <a:avLst/>
            <a:gdLst>
              <a:gd name="connsiteX0" fmla="*/ 1250066 w 1252010"/>
              <a:gd name="connsiteY0" fmla="*/ 138896 h 538475"/>
              <a:gd name="connsiteX1" fmla="*/ 1145893 w 1252010"/>
              <a:gd name="connsiteY1" fmla="*/ 497712 h 538475"/>
              <a:gd name="connsiteX2" fmla="*/ 567159 w 1252010"/>
              <a:gd name="connsiteY2" fmla="*/ 474562 h 538475"/>
              <a:gd name="connsiteX3" fmla="*/ 0 w 1252010"/>
              <a:gd name="connsiteY3" fmla="*/ 0 h 53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2010" h="538475">
                <a:moveTo>
                  <a:pt x="1250066" y="138896"/>
                </a:moveTo>
                <a:cubicBezTo>
                  <a:pt x="1254888" y="290332"/>
                  <a:pt x="1259711" y="441768"/>
                  <a:pt x="1145893" y="497712"/>
                </a:cubicBezTo>
                <a:cubicBezTo>
                  <a:pt x="1032075" y="553656"/>
                  <a:pt x="758141" y="557514"/>
                  <a:pt x="567159" y="474562"/>
                </a:cubicBezTo>
                <a:cubicBezTo>
                  <a:pt x="376177" y="391610"/>
                  <a:pt x="188088" y="195805"/>
                  <a:pt x="0" y="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834161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6BE006-F8DE-F946-BFDF-1A0C1E1E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Update(K,V) in the naïve KVS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AABDA6-7860-CD43-BAC9-903800250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BBB5FD90-90AF-FD4C-9D12-D698EC482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638" y="3646800"/>
            <a:ext cx="8560470" cy="1954647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How to implement the update? Append is more efficient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D</a:t>
            </a:r>
            <a:r>
              <a:rPr kumimoji="1" lang="en-US" altLang="zh-CN" b="0" dirty="0">
                <a:solidFill>
                  <a:schemeClr val="tx1"/>
                </a:solidFill>
              </a:rPr>
              <a:t>irectly </a:t>
            </a:r>
            <a:r>
              <a:rPr kumimoji="1" lang="en-US" altLang="zh-CN" b="1" dirty="0">
                <a:solidFill>
                  <a:srgbClr val="C00000"/>
                </a:solidFill>
              </a:rPr>
              <a:t>append</a:t>
            </a:r>
            <a:r>
              <a:rPr kumimoji="1" lang="en-US" altLang="zh-CN" b="0" dirty="0">
                <a:solidFill>
                  <a:schemeClr val="tx1"/>
                </a:solidFill>
              </a:rPr>
              <a:t> update to the </a:t>
            </a:r>
            <a:r>
              <a:rPr kumimoji="1" lang="en-US" altLang="zh-CN" b="1" dirty="0">
                <a:solidFill>
                  <a:srgbClr val="C00000"/>
                </a:solidFill>
              </a:rPr>
              <a:t>end of the file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Benefits: </a:t>
            </a:r>
            <a:r>
              <a:rPr kumimoji="1" lang="en-US" altLang="zh-CN" dirty="0">
                <a:solidFill>
                  <a:schemeClr val="tx1"/>
                </a:solidFill>
              </a:rPr>
              <a:t>update the file is efficient, especially if there are </a:t>
            </a:r>
            <a:r>
              <a:rPr kumimoji="1" lang="en-US" altLang="zh-CN" b="1" dirty="0">
                <a:solidFill>
                  <a:srgbClr val="C00000"/>
                </a:solidFill>
              </a:rPr>
              <a:t>many updates, </a:t>
            </a:r>
            <a:r>
              <a:rPr kumimoji="1" lang="en-US" altLang="zh-CN" dirty="0">
                <a:solidFill>
                  <a:schemeClr val="tx1"/>
                </a:solidFill>
              </a:rPr>
              <a:t>because disks are good at </a:t>
            </a:r>
            <a:r>
              <a:rPr kumimoji="1" lang="en-US" altLang="zh-CN" b="1" dirty="0">
                <a:solidFill>
                  <a:srgbClr val="C00000"/>
                </a:solidFill>
              </a:rPr>
              <a:t>sequential writes 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Overwrite the original content </a:t>
            </a:r>
            <a:r>
              <a:rPr kumimoji="1" lang="en-US" altLang="zh-CN" dirty="0">
                <a:solidFill>
                  <a:schemeClr val="tx1"/>
                </a:solidFill>
              </a:rPr>
              <a:t>introduce</a:t>
            </a:r>
            <a:r>
              <a:rPr kumimoji="1" lang="en-US" altLang="zh-CN" b="1" dirty="0">
                <a:solidFill>
                  <a:srgbClr val="C00000"/>
                </a:solidFill>
              </a:rPr>
              <a:t> slow random accesses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B2BE8EF-5526-BA44-B9F9-C6B391C8D955}"/>
              </a:ext>
            </a:extLst>
          </p:cNvPr>
          <p:cNvSpPr txBox="1"/>
          <p:nvPr/>
        </p:nvSpPr>
        <p:spPr>
          <a:xfrm>
            <a:off x="269206" y="2118836"/>
            <a:ext cx="874846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123456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name":"London","attractions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":["Big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Ben","London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Eye"]}’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42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name":"San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Francisco","attractions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":["Golden Gate Bridge"]}’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13" name="任意形状 12">
            <a:extLst>
              <a:ext uri="{FF2B5EF4-FFF2-40B4-BE49-F238E27FC236}">
                <a16:creationId xmlns:a16="http://schemas.microsoft.com/office/drawing/2014/main" id="{90A9C637-0A75-B74B-B2D3-3DE4136AAC1C}"/>
              </a:ext>
            </a:extLst>
          </p:cNvPr>
          <p:cNvSpPr/>
          <p:nvPr/>
        </p:nvSpPr>
        <p:spPr>
          <a:xfrm>
            <a:off x="742950" y="1874520"/>
            <a:ext cx="125298" cy="411480"/>
          </a:xfrm>
          <a:custGeom>
            <a:avLst/>
            <a:gdLst>
              <a:gd name="connsiteX0" fmla="*/ 0 w 125298"/>
              <a:gd name="connsiteY0" fmla="*/ 0 h 411480"/>
              <a:gd name="connsiteX1" fmla="*/ 114300 w 125298"/>
              <a:gd name="connsiteY1" fmla="*/ 228600 h 411480"/>
              <a:gd name="connsiteX2" fmla="*/ 114300 w 125298"/>
              <a:gd name="connsiteY2" fmla="*/ 41148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298" h="411480">
                <a:moveTo>
                  <a:pt x="0" y="0"/>
                </a:moveTo>
                <a:cubicBezTo>
                  <a:pt x="47625" y="80010"/>
                  <a:pt x="95250" y="160020"/>
                  <a:pt x="114300" y="228600"/>
                </a:cubicBezTo>
                <a:cubicBezTo>
                  <a:pt x="133350" y="297180"/>
                  <a:pt x="123825" y="354330"/>
                  <a:pt x="114300" y="41148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476F0F3-48E0-E546-A170-738CC56DCF08}"/>
              </a:ext>
            </a:extLst>
          </p:cNvPr>
          <p:cNvSpPr/>
          <p:nvPr/>
        </p:nvSpPr>
        <p:spPr>
          <a:xfrm>
            <a:off x="411480" y="1610375"/>
            <a:ext cx="58221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7C1B3F9-5181-B54F-8860-C118F91762F1}"/>
              </a:ext>
            </a:extLst>
          </p:cNvPr>
          <p:cNvSpPr/>
          <p:nvPr/>
        </p:nvSpPr>
        <p:spPr>
          <a:xfrm>
            <a:off x="2267744" y="1610375"/>
            <a:ext cx="7574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6" name="任意形状 15">
            <a:extLst>
              <a:ext uri="{FF2B5EF4-FFF2-40B4-BE49-F238E27FC236}">
                <a16:creationId xmlns:a16="http://schemas.microsoft.com/office/drawing/2014/main" id="{173F2667-66E3-E345-AC50-DC8B5EC5AE00}"/>
              </a:ext>
            </a:extLst>
          </p:cNvPr>
          <p:cNvSpPr/>
          <p:nvPr/>
        </p:nvSpPr>
        <p:spPr>
          <a:xfrm>
            <a:off x="2696990" y="1885950"/>
            <a:ext cx="57640" cy="331470"/>
          </a:xfrm>
          <a:custGeom>
            <a:avLst/>
            <a:gdLst>
              <a:gd name="connsiteX0" fmla="*/ 57640 w 57640"/>
              <a:gd name="connsiteY0" fmla="*/ 0 h 331470"/>
              <a:gd name="connsiteX1" fmla="*/ 490 w 57640"/>
              <a:gd name="connsiteY1" fmla="*/ 171450 h 331470"/>
              <a:gd name="connsiteX2" fmla="*/ 34780 w 57640"/>
              <a:gd name="connsiteY2" fmla="*/ 331470 h 33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40" h="331470">
                <a:moveTo>
                  <a:pt x="57640" y="0"/>
                </a:moveTo>
                <a:cubicBezTo>
                  <a:pt x="30970" y="58102"/>
                  <a:pt x="4300" y="116205"/>
                  <a:pt x="490" y="171450"/>
                </a:cubicBezTo>
                <a:cubicBezTo>
                  <a:pt x="-3320" y="226695"/>
                  <a:pt x="15730" y="279082"/>
                  <a:pt x="34780" y="33147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6DFAA6D0-F635-D84F-89A7-CA66D66B94DF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/>
              <a:t>Suppose we store all the KV </a:t>
            </a:r>
            <a:r>
              <a:rPr kumimoji="1" lang="en-US" altLang="zh-CN">
                <a:solidFill>
                  <a:srgbClr val="C00000"/>
                </a:solidFill>
              </a:rPr>
              <a:t>in a single file </a:t>
            </a:r>
            <a:r>
              <a:rPr kumimoji="1" lang="en-US" altLang="zh-CN" b="0"/>
              <a:t>in the following format: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3553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6BE006-F8DE-F946-BFDF-1A0C1E1E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Insert(K,V) in the naïve KVS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AABDA6-7860-CD43-BAC9-903800250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0DDE5AF-FCA7-3E4C-AF54-E4618005EC39}"/>
              </a:ext>
            </a:extLst>
          </p:cNvPr>
          <p:cNvSpPr txBox="1"/>
          <p:nvPr/>
        </p:nvSpPr>
        <p:spPr>
          <a:xfrm>
            <a:off x="269206" y="2118836"/>
            <a:ext cx="874846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123456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name":"London","attractions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":["Big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Ben","London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Eye"]}’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42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，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name":"San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Francisco","attractions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":["Golden Gate Bridge"]}’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E7D33AD0-2BD7-3B4E-B2EF-671E5C551E3F}"/>
              </a:ext>
            </a:extLst>
          </p:cNvPr>
          <p:cNvSpPr/>
          <p:nvPr/>
        </p:nvSpPr>
        <p:spPr>
          <a:xfrm>
            <a:off x="742950" y="1874520"/>
            <a:ext cx="125298" cy="411480"/>
          </a:xfrm>
          <a:custGeom>
            <a:avLst/>
            <a:gdLst>
              <a:gd name="connsiteX0" fmla="*/ 0 w 125298"/>
              <a:gd name="connsiteY0" fmla="*/ 0 h 411480"/>
              <a:gd name="connsiteX1" fmla="*/ 114300 w 125298"/>
              <a:gd name="connsiteY1" fmla="*/ 228600 h 411480"/>
              <a:gd name="connsiteX2" fmla="*/ 114300 w 125298"/>
              <a:gd name="connsiteY2" fmla="*/ 41148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298" h="411480">
                <a:moveTo>
                  <a:pt x="0" y="0"/>
                </a:moveTo>
                <a:cubicBezTo>
                  <a:pt x="47625" y="80010"/>
                  <a:pt x="95250" y="160020"/>
                  <a:pt x="114300" y="228600"/>
                </a:cubicBezTo>
                <a:cubicBezTo>
                  <a:pt x="133350" y="297180"/>
                  <a:pt x="123825" y="354330"/>
                  <a:pt x="114300" y="41148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4379C75-B954-1448-929F-6FECF3F7CDC1}"/>
              </a:ext>
            </a:extLst>
          </p:cNvPr>
          <p:cNvSpPr/>
          <p:nvPr/>
        </p:nvSpPr>
        <p:spPr>
          <a:xfrm>
            <a:off x="411480" y="1610375"/>
            <a:ext cx="58221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019A79B-0288-9D44-8DA2-A09CB0316C56}"/>
              </a:ext>
            </a:extLst>
          </p:cNvPr>
          <p:cNvSpPr/>
          <p:nvPr/>
        </p:nvSpPr>
        <p:spPr>
          <a:xfrm>
            <a:off x="2267744" y="1610375"/>
            <a:ext cx="7574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77F796E6-2BE4-A44A-A520-0618D29CBC6D}"/>
              </a:ext>
            </a:extLst>
          </p:cNvPr>
          <p:cNvSpPr/>
          <p:nvPr/>
        </p:nvSpPr>
        <p:spPr>
          <a:xfrm>
            <a:off x="2696990" y="1885950"/>
            <a:ext cx="57640" cy="331470"/>
          </a:xfrm>
          <a:custGeom>
            <a:avLst/>
            <a:gdLst>
              <a:gd name="connsiteX0" fmla="*/ 57640 w 57640"/>
              <a:gd name="connsiteY0" fmla="*/ 0 h 331470"/>
              <a:gd name="connsiteX1" fmla="*/ 490 w 57640"/>
              <a:gd name="connsiteY1" fmla="*/ 171450 h 331470"/>
              <a:gd name="connsiteX2" fmla="*/ 34780 w 57640"/>
              <a:gd name="connsiteY2" fmla="*/ 331470 h 33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40" h="331470">
                <a:moveTo>
                  <a:pt x="57640" y="0"/>
                </a:moveTo>
                <a:cubicBezTo>
                  <a:pt x="30970" y="58102"/>
                  <a:pt x="4300" y="116205"/>
                  <a:pt x="490" y="171450"/>
                </a:cubicBezTo>
                <a:cubicBezTo>
                  <a:pt x="-3320" y="226695"/>
                  <a:pt x="15730" y="279082"/>
                  <a:pt x="34780" y="33147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BBB5FD90-90AF-FD4C-9D12-D698EC482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646800"/>
            <a:ext cx="8560470" cy="1954647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How about the insertion? The same s the update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Question: what about deletion? </a:t>
            </a:r>
          </a:p>
          <a:p>
            <a:pPr lvl="2"/>
            <a:r>
              <a:rPr kumimoji="1" lang="en-US" altLang="zh-CN" dirty="0"/>
              <a:t>Append a NULL entry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and later garbage collected (will talk later)</a:t>
            </a:r>
            <a:endParaRPr kumimoji="1" lang="en-US" altLang="zh-CN" b="1" dirty="0">
              <a:solidFill>
                <a:srgbClr val="C00000"/>
              </a:solidFill>
            </a:endParaRPr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85187B71-5119-FE46-9471-8B237DD0E4F1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/>
              <a:t>Suppose we store all the KV </a:t>
            </a:r>
            <a:r>
              <a:rPr kumimoji="1" lang="en-US" altLang="zh-CN">
                <a:solidFill>
                  <a:srgbClr val="C00000"/>
                </a:solidFill>
              </a:rPr>
              <a:t>in a single file </a:t>
            </a:r>
            <a:r>
              <a:rPr kumimoji="1" lang="en-US" altLang="zh-CN" b="0"/>
              <a:t>in the following format: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17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A02519-FF12-6341-ADBB-4D88D9660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Summarize so far, Step #2: log-structure key-value stores (L-KVS)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3B645B-127B-924D-990E-0F8FB5C9F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file format is some kind of log file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We called </a:t>
            </a:r>
            <a:r>
              <a:rPr kumimoji="1" lang="en-US" altLang="zh-CN" b="1" dirty="0">
                <a:solidFill>
                  <a:srgbClr val="C00000"/>
                </a:solidFill>
              </a:rPr>
              <a:t>Log-structured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file</a:t>
            </a:r>
            <a:r>
              <a:rPr kumimoji="1" lang="en-US" altLang="zh-CN" dirty="0"/>
              <a:t>: </a:t>
            </a:r>
            <a:r>
              <a:rPr lang="en" altLang="zh-CN" dirty="0"/>
              <a:t>an </a:t>
            </a:r>
            <a:r>
              <a:rPr lang="en" altLang="zh-CN" b="1" dirty="0">
                <a:solidFill>
                  <a:srgbClr val="C00000"/>
                </a:solidFill>
              </a:rPr>
              <a:t>append-only</a:t>
            </a:r>
            <a:r>
              <a:rPr lang="en" altLang="zh-CN" dirty="0"/>
              <a:t> sequence of records </a:t>
            </a:r>
          </a:p>
          <a:p>
            <a:pPr lvl="1"/>
            <a:r>
              <a:rPr lang="en" altLang="zh-CN" dirty="0"/>
              <a:t>Most efficient for current computing storage, even for emergency devices like non-volatile memory (NVM)</a:t>
            </a:r>
          </a:p>
          <a:p>
            <a:r>
              <a:rPr lang="en" altLang="zh-CN" dirty="0"/>
              <a:t>Widely used in computer systems in scenarios other than KVS  </a:t>
            </a:r>
          </a:p>
          <a:p>
            <a:pPr lvl="1"/>
            <a:r>
              <a:rPr lang="en" altLang="zh-CN" dirty="0"/>
              <a:t>Suits the performance of underlying hardware (e.g., disk)</a:t>
            </a:r>
            <a:r>
              <a:rPr lang="en" altLang="zh-CN" b="0" dirty="0"/>
              <a:t> </a:t>
            </a:r>
          </a:p>
          <a:p>
            <a:pPr lvl="1"/>
            <a:r>
              <a:rPr lang="en" altLang="zh-CN" b="0" dirty="0"/>
              <a:t>E.g., ensure consistency under failure, etc. (</a:t>
            </a:r>
            <a:r>
              <a:rPr lang="en" altLang="zh-CN" dirty="0"/>
              <a:t>We will see more examples in later lectures)</a:t>
            </a:r>
            <a:endParaRPr lang="en" altLang="zh-CN" b="0" dirty="0"/>
          </a:p>
          <a:p>
            <a:pPr lvl="1"/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BFB6AC-4C3C-844C-B624-2BC74477F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736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BEB34D-8EB6-2D45-8115-6F79A1708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Updates work well, what about Get(K,V)?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61920F-D83B-9540-8EDE-806CC210C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646800"/>
            <a:ext cx="8229600" cy="175558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Get </a:t>
            </a:r>
            <a:r>
              <a:rPr kumimoji="1" lang="en-US" altLang="zh-CN" b="0" dirty="0"/>
              <a:t>is much tricky to implement </a:t>
            </a:r>
          </a:p>
          <a:p>
            <a:pPr lvl="1"/>
            <a:r>
              <a:rPr kumimoji="1" lang="en-US" altLang="zh-CN" dirty="0"/>
              <a:t>We need to iterate the file line by line </a:t>
            </a:r>
            <a:r>
              <a:rPr kumimoji="1" lang="en-US" altLang="zh-CN" b="1" dirty="0">
                <a:solidFill>
                  <a:srgbClr val="C00000"/>
                </a:solidFill>
              </a:rPr>
              <a:t>starting at the end of file</a:t>
            </a:r>
            <a:r>
              <a:rPr kumimoji="1" lang="en-US" altLang="zh-CN" dirty="0"/>
              <a:t>, and then finds the first line whose key matches K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Terrible performance</a:t>
            </a:r>
            <a:r>
              <a:rPr kumimoji="1" lang="en-US" altLang="zh-CN" dirty="0"/>
              <a:t>! Complexity: O(n)</a:t>
            </a:r>
            <a:endParaRPr lang="en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E3CB4D-E404-2D46-8EA8-7CF52A1C6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638FEA2-B00B-8F4D-A562-1F12BB8B3380}"/>
              </a:ext>
            </a:extLst>
          </p:cNvPr>
          <p:cNvSpPr txBox="1"/>
          <p:nvPr/>
        </p:nvSpPr>
        <p:spPr>
          <a:xfrm>
            <a:off x="269206" y="2118836"/>
            <a:ext cx="874846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123456  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name":"London","attractions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":["Big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Ben","London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Eye"]}’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42 '{"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name":"San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Francisco","attractions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":["Golden Gate Bridge"]}’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7CB6B0C9-9C91-094E-88E5-FB0F3AC4C717}"/>
              </a:ext>
            </a:extLst>
          </p:cNvPr>
          <p:cNvSpPr/>
          <p:nvPr/>
        </p:nvSpPr>
        <p:spPr>
          <a:xfrm>
            <a:off x="742950" y="1874520"/>
            <a:ext cx="125298" cy="411480"/>
          </a:xfrm>
          <a:custGeom>
            <a:avLst/>
            <a:gdLst>
              <a:gd name="connsiteX0" fmla="*/ 0 w 125298"/>
              <a:gd name="connsiteY0" fmla="*/ 0 h 411480"/>
              <a:gd name="connsiteX1" fmla="*/ 114300 w 125298"/>
              <a:gd name="connsiteY1" fmla="*/ 228600 h 411480"/>
              <a:gd name="connsiteX2" fmla="*/ 114300 w 125298"/>
              <a:gd name="connsiteY2" fmla="*/ 411480 h 41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298" h="411480">
                <a:moveTo>
                  <a:pt x="0" y="0"/>
                </a:moveTo>
                <a:cubicBezTo>
                  <a:pt x="47625" y="80010"/>
                  <a:pt x="95250" y="160020"/>
                  <a:pt x="114300" y="228600"/>
                </a:cubicBezTo>
                <a:cubicBezTo>
                  <a:pt x="133350" y="297180"/>
                  <a:pt x="123825" y="354330"/>
                  <a:pt x="114300" y="41148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7A7F53F-9F4C-2147-AA01-B04F17BF8B90}"/>
              </a:ext>
            </a:extLst>
          </p:cNvPr>
          <p:cNvSpPr/>
          <p:nvPr/>
        </p:nvSpPr>
        <p:spPr>
          <a:xfrm>
            <a:off x="411480" y="1610375"/>
            <a:ext cx="58221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A7DBE1E-2FA4-8649-8162-F7D3012ECF83}"/>
              </a:ext>
            </a:extLst>
          </p:cNvPr>
          <p:cNvSpPr/>
          <p:nvPr/>
        </p:nvSpPr>
        <p:spPr>
          <a:xfrm>
            <a:off x="2267744" y="1610375"/>
            <a:ext cx="7574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95A8B5DE-6DB0-1844-A679-13CB52C12EC1}"/>
              </a:ext>
            </a:extLst>
          </p:cNvPr>
          <p:cNvSpPr/>
          <p:nvPr/>
        </p:nvSpPr>
        <p:spPr>
          <a:xfrm>
            <a:off x="2696990" y="1885950"/>
            <a:ext cx="57640" cy="331470"/>
          </a:xfrm>
          <a:custGeom>
            <a:avLst/>
            <a:gdLst>
              <a:gd name="connsiteX0" fmla="*/ 57640 w 57640"/>
              <a:gd name="connsiteY0" fmla="*/ 0 h 331470"/>
              <a:gd name="connsiteX1" fmla="*/ 490 w 57640"/>
              <a:gd name="connsiteY1" fmla="*/ 171450 h 331470"/>
              <a:gd name="connsiteX2" fmla="*/ 34780 w 57640"/>
              <a:gd name="connsiteY2" fmla="*/ 331470 h 33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40" h="331470">
                <a:moveTo>
                  <a:pt x="57640" y="0"/>
                </a:moveTo>
                <a:cubicBezTo>
                  <a:pt x="30970" y="58102"/>
                  <a:pt x="4300" y="116205"/>
                  <a:pt x="490" y="171450"/>
                </a:cubicBezTo>
                <a:cubicBezTo>
                  <a:pt x="-3320" y="226695"/>
                  <a:pt x="15730" y="279082"/>
                  <a:pt x="34780" y="33147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52C268DC-ABD9-0245-9D85-127960EB99CB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Suppose we store all the KV </a:t>
            </a:r>
            <a:r>
              <a:rPr kumimoji="1" lang="en-US" altLang="zh-CN" dirty="0">
                <a:solidFill>
                  <a:srgbClr val="C00000"/>
                </a:solidFill>
              </a:rPr>
              <a:t>in a single file </a:t>
            </a:r>
            <a:r>
              <a:rPr kumimoji="1" lang="en-US" altLang="zh-CN" b="0" dirty="0"/>
              <a:t>in the following format: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8809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FA1F22-3298-EB4B-94F9-D0C6EB6A3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Step #3: L-KVS + index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0821482-D94F-D54D-82BE-9E98297E9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176" y="1138118"/>
            <a:ext cx="5698976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Solution: extend the model with an </a:t>
            </a:r>
            <a:r>
              <a:rPr kumimoji="1" lang="en-US" altLang="zh-CN" dirty="0">
                <a:solidFill>
                  <a:srgbClr val="C00000"/>
                </a:solidFill>
              </a:rPr>
              <a:t>index </a:t>
            </a:r>
          </a:p>
          <a:p>
            <a:pPr lvl="1"/>
            <a:r>
              <a:rPr lang="en" altLang="zh-CN" dirty="0">
                <a:latin typeface="+mn-lt"/>
              </a:rPr>
              <a:t>An </a:t>
            </a:r>
            <a:r>
              <a:rPr lang="en" altLang="zh-CN" b="1" dirty="0">
                <a:solidFill>
                  <a:srgbClr val="C00000"/>
                </a:solidFill>
                <a:latin typeface="+mn-lt"/>
              </a:rPr>
              <a:t>additional</a:t>
            </a:r>
            <a:r>
              <a:rPr lang="en" altLang="zh-CN" b="1" i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" altLang="zh-CN" b="1" dirty="0">
                <a:solidFill>
                  <a:srgbClr val="C00000"/>
                </a:solidFill>
                <a:latin typeface="+mn-lt"/>
              </a:rPr>
              <a:t>structure</a:t>
            </a:r>
            <a:r>
              <a:rPr lang="en" altLang="zh-CN" dirty="0">
                <a:latin typeface="+mn-lt"/>
              </a:rPr>
              <a:t> that is derived from the primary data (e.g., log file)</a:t>
            </a:r>
          </a:p>
          <a:p>
            <a:pPr lvl="1"/>
            <a:r>
              <a:rPr kumimoji="1" lang="en-US" altLang="zh-CN" dirty="0"/>
              <a:t>Can be added/removed without affecting the primary data </a:t>
            </a:r>
          </a:p>
          <a:p>
            <a:pPr lvl="2"/>
            <a:r>
              <a:rPr kumimoji="1" lang="en-US" altLang="zh-CN" dirty="0"/>
              <a:t>Only affects the </a:t>
            </a:r>
            <a:r>
              <a:rPr kumimoji="1" lang="en-US" altLang="zh-CN" b="1" dirty="0">
                <a:solidFill>
                  <a:srgbClr val="C00000"/>
                </a:solidFill>
              </a:rPr>
              <a:t>performance</a:t>
            </a:r>
            <a:r>
              <a:rPr kumimoji="1" lang="en-US" altLang="zh-CN" dirty="0"/>
              <a:t> instead of correctness</a:t>
            </a:r>
          </a:p>
          <a:p>
            <a:r>
              <a:rPr kumimoji="1" lang="en-US" altLang="zh-CN" dirty="0"/>
              <a:t>Example of index data structure: </a:t>
            </a:r>
          </a:p>
          <a:p>
            <a:pPr lvl="1"/>
            <a:r>
              <a:rPr kumimoji="1" lang="en-US" altLang="zh-CN" dirty="0" err="1"/>
              <a:t>HashTable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table in Lab1 is essentially an index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995821-1E85-094C-B239-6A248F110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ACD2461D-04EC-C31A-3B64-3268430D6F17}"/>
              </a:ext>
            </a:extLst>
          </p:cNvPr>
          <p:cNvSpPr/>
          <p:nvPr/>
        </p:nvSpPr>
        <p:spPr>
          <a:xfrm>
            <a:off x="6637977" y="2974296"/>
            <a:ext cx="187220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A0459A8-2138-F098-F6BB-882EA08155E5}"/>
              </a:ext>
            </a:extLst>
          </p:cNvPr>
          <p:cNvSpPr/>
          <p:nvPr/>
        </p:nvSpPr>
        <p:spPr>
          <a:xfrm>
            <a:off x="6866195" y="309127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File system </a:t>
            </a:r>
            <a:endParaRPr lang="zh-CN" altLang="en-US" dirty="0"/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6D5A3C35-E327-6FD0-0DBE-4E26AF9D9923}"/>
              </a:ext>
            </a:extLst>
          </p:cNvPr>
          <p:cNvSpPr/>
          <p:nvPr/>
        </p:nvSpPr>
        <p:spPr>
          <a:xfrm>
            <a:off x="6427582" y="634175"/>
            <a:ext cx="223281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E3A04E4-6322-7B8D-C5D4-593E0228D708}"/>
              </a:ext>
            </a:extLst>
          </p:cNvPr>
          <p:cNvSpPr/>
          <p:nvPr/>
        </p:nvSpPr>
        <p:spPr>
          <a:xfrm>
            <a:off x="6655800" y="751151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Key-value Store</a:t>
            </a:r>
            <a:endParaRPr lang="zh-CN" altLang="en-US" dirty="0"/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54E41652-7B50-5612-741D-1340AE554870}"/>
              </a:ext>
            </a:extLst>
          </p:cNvPr>
          <p:cNvCxnSpPr>
            <a:cxnSpLocks/>
          </p:cNvCxnSpPr>
          <p:nvPr/>
        </p:nvCxnSpPr>
        <p:spPr>
          <a:xfrm>
            <a:off x="8071694" y="1325387"/>
            <a:ext cx="0" cy="524001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3A919C9E-28E4-0273-40A3-1259ABAF569A}"/>
              </a:ext>
            </a:extLst>
          </p:cNvPr>
          <p:cNvCxnSpPr>
            <a:cxnSpLocks/>
          </p:cNvCxnSpPr>
          <p:nvPr/>
        </p:nvCxnSpPr>
        <p:spPr>
          <a:xfrm>
            <a:off x="8074447" y="3649588"/>
            <a:ext cx="0" cy="504056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05660EFE-585F-9714-BEEB-CF60107AA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4184545"/>
            <a:ext cx="2232816" cy="1138086"/>
          </a:xfrm>
          <a:prstGeom prst="rect">
            <a:avLst/>
          </a:prstGeom>
        </p:spPr>
      </p:pic>
      <p:sp>
        <p:nvSpPr>
          <p:cNvPr id="16" name="圆角矩形 15">
            <a:extLst>
              <a:ext uri="{FF2B5EF4-FFF2-40B4-BE49-F238E27FC236}">
                <a16:creationId xmlns:a16="http://schemas.microsoft.com/office/drawing/2014/main" id="{E2C4C606-50AD-771D-929F-404315987066}"/>
              </a:ext>
            </a:extLst>
          </p:cNvPr>
          <p:cNvSpPr/>
          <p:nvPr/>
        </p:nvSpPr>
        <p:spPr>
          <a:xfrm>
            <a:off x="6495542" y="1941341"/>
            <a:ext cx="2220617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5F890B3-521B-E949-184E-B770D01E34D4}"/>
              </a:ext>
            </a:extLst>
          </p:cNvPr>
          <p:cNvSpPr/>
          <p:nvPr/>
        </p:nvSpPr>
        <p:spPr>
          <a:xfrm>
            <a:off x="6527141" y="2042172"/>
            <a:ext cx="2136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Index: key -&gt; offset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D3578F46-E21D-28F6-B0BC-ED5839A78071}"/>
              </a:ext>
            </a:extLst>
          </p:cNvPr>
          <p:cNvCxnSpPr>
            <a:cxnSpLocks/>
          </p:cNvCxnSpPr>
          <p:nvPr/>
        </p:nvCxnSpPr>
        <p:spPr>
          <a:xfrm>
            <a:off x="7884368" y="2544625"/>
            <a:ext cx="0" cy="429671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497B4503-A507-E500-E489-202D4A783FEE}"/>
              </a:ext>
            </a:extLst>
          </p:cNvPr>
          <p:cNvSpPr txBox="1"/>
          <p:nvPr/>
        </p:nvSpPr>
        <p:spPr>
          <a:xfrm>
            <a:off x="6290267" y="188602"/>
            <a:ext cx="2461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/>
              <a:t>Extended model</a:t>
            </a:r>
            <a:r>
              <a:rPr kumimoji="1" lang="en-US" altLang="zh-CN" dirty="0">
                <a:solidFill>
                  <a:schemeClr val="tx1"/>
                </a:solidFill>
              </a:rPr>
              <a:t> 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052038D-551A-1575-8B0B-06D7558CD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2200" y="2425452"/>
            <a:ext cx="381809" cy="3818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F8DB3B5-887B-F16D-A8E9-6C54F2627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182" y="2425452"/>
            <a:ext cx="381809" cy="38180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547292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67B560-8E96-9A49-9DA4-437119237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Step #3.1: In-memory hash index + log-structured data file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513F1C-9462-A641-9FC8-50925C7B8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7300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The simplest possible indexing strategy </a:t>
            </a:r>
          </a:p>
          <a:p>
            <a:pPr lvl="1"/>
            <a:r>
              <a:rPr lang="en-US" altLang="zh-CN" dirty="0"/>
              <a:t>Keep an in-memory hash map that map key -&gt; byte offset in the log file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796561-FB9D-7341-A486-8480CFB9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pic>
        <p:nvPicPr>
          <p:cNvPr id="6" name="图片 5" descr="图示&#10;&#10;描述已自动生成">
            <a:extLst>
              <a:ext uri="{FF2B5EF4-FFF2-40B4-BE49-F238E27FC236}">
                <a16:creationId xmlns:a16="http://schemas.microsoft.com/office/drawing/2014/main" id="{0F0CFF9F-3EC8-2D47-9C3E-2ACF7CF31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83120"/>
            <a:ext cx="6912768" cy="353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6594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67B560-8E96-9A49-9DA4-437119237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In-memory hash index + log-structured data file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513F1C-9462-A641-9FC8-50925C7B8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The simplest possible indexing strategy </a:t>
            </a:r>
          </a:p>
          <a:p>
            <a:pPr lvl="1"/>
            <a:r>
              <a:rPr lang="en-US" altLang="zh-CN" dirty="0"/>
              <a:t>Keep an in-memory hash map that map key -&gt; byte offset in the log file</a:t>
            </a:r>
          </a:p>
          <a:p>
            <a:r>
              <a:rPr lang="en-US" altLang="zh-CN" dirty="0"/>
              <a:t>A viable solution </a:t>
            </a:r>
          </a:p>
          <a:p>
            <a:pPr lvl="1"/>
            <a:r>
              <a:rPr lang="en-US" altLang="zh-CN" dirty="0"/>
              <a:t>Adopted by commercial systems</a:t>
            </a:r>
            <a:r>
              <a:rPr lang="zh-CN" altLang="en-US" dirty="0"/>
              <a:t>， </a:t>
            </a:r>
            <a:r>
              <a:rPr lang="en-US" altLang="zh-CN" dirty="0"/>
              <a:t>e.g., </a:t>
            </a:r>
            <a:r>
              <a:rPr lang="en-US" altLang="zh-CN" dirty="0" err="1"/>
              <a:t>Bitcask</a:t>
            </a:r>
            <a:r>
              <a:rPr lang="en-US" altLang="zh-CN" dirty="0"/>
              <a:t> in  </a:t>
            </a:r>
            <a:r>
              <a:rPr lang="en-US" altLang="zh-CN" b="1" dirty="0">
                <a:solidFill>
                  <a:srgbClr val="505254"/>
                </a:solidFill>
                <a:latin typeface="Helvetica-Bold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riak</a:t>
            </a:r>
            <a:r>
              <a:rPr lang="en-US" altLang="zh-CN" sz="1600" dirty="0">
                <a:solidFill>
                  <a:srgbClr val="F58B42"/>
                </a:solidFill>
                <a:latin typeface="Helvetica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KV</a:t>
            </a:r>
            <a:endParaRPr lang="en-US" altLang="zh-CN" b="0" dirty="0"/>
          </a:p>
          <a:p>
            <a:r>
              <a:rPr kumimoji="1" lang="en-US" altLang="zh-CN" dirty="0"/>
              <a:t>Benefits </a:t>
            </a:r>
          </a:p>
          <a:p>
            <a:pPr lvl="1"/>
            <a:r>
              <a:rPr kumimoji="1" lang="en-US" altLang="zh-CN" dirty="0"/>
              <a:t>High-performance of reads/writes </a:t>
            </a:r>
          </a:p>
          <a:p>
            <a:r>
              <a:rPr kumimoji="1" lang="en-US" altLang="zh-CN" dirty="0"/>
              <a:t>Restriction</a:t>
            </a:r>
          </a:p>
          <a:p>
            <a:pPr lvl="1"/>
            <a:r>
              <a:rPr kumimoji="1" lang="en-US" altLang="zh-CN" dirty="0"/>
              <a:t>Index must </a:t>
            </a:r>
            <a:r>
              <a:rPr kumimoji="1" lang="en-US" altLang="zh-CN" b="1" dirty="0">
                <a:solidFill>
                  <a:srgbClr val="BE374B"/>
                </a:solidFill>
              </a:rPr>
              <a:t>fit into the RAM, </a:t>
            </a:r>
            <a:r>
              <a:rPr kumimoji="1" lang="en-US" altLang="zh-CN" dirty="0">
                <a:solidFill>
                  <a:schemeClr val="tx1"/>
                </a:solidFill>
              </a:rPr>
              <a:t>which is typically impractical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Question: </a:t>
            </a:r>
            <a:r>
              <a:rPr kumimoji="1" lang="en-US" altLang="zh-CN" b="0" dirty="0">
                <a:solidFill>
                  <a:schemeClr val="tx1"/>
                </a:solidFill>
              </a:rPr>
              <a:t>how to model the performance of Get/Insert/… of </a:t>
            </a:r>
            <a:r>
              <a:rPr kumimoji="1" lang="en-US" altLang="zh-CN" b="0" dirty="0" err="1">
                <a:solidFill>
                  <a:schemeClr val="tx1"/>
                </a:solidFill>
              </a:rPr>
              <a:t>Bitcask</a:t>
            </a:r>
            <a:r>
              <a:rPr kumimoji="1" lang="en-US" altLang="zh-CN" b="0" dirty="0">
                <a:solidFill>
                  <a:schemeClr val="tx1"/>
                </a:solidFill>
              </a:rPr>
              <a:t>? Do we need to take the index overhead into account?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796561-FB9D-7341-A486-8480CFB9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7E2D04EA-47EA-3948-ABD8-50FC99ADB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297440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43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C0CB68-AEED-574B-A0EA-73C873261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BE374B"/>
                </a:solidFill>
              </a:rPr>
              <a:t>Step #4: L-KVS + (in-memory &amp; disk hybrid index) </a:t>
            </a:r>
            <a:endParaRPr kumimoji="1" lang="zh-CN" altLang="en-US" dirty="0">
              <a:solidFill>
                <a:srgbClr val="BE374B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C42807-AEA7-4049-BFF3-2C2FA90BC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906888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In case there are insufficient storage </a:t>
            </a:r>
          </a:p>
          <a:p>
            <a:r>
              <a:rPr kumimoji="1" lang="en-US" altLang="zh-CN" dirty="0"/>
              <a:t>The placement is fairly simple </a:t>
            </a:r>
          </a:p>
          <a:p>
            <a:pPr lvl="1"/>
            <a:r>
              <a:rPr kumimoji="1" lang="en-US" altLang="zh-CN" dirty="0"/>
              <a:t>We can use some kind of </a:t>
            </a:r>
            <a:r>
              <a:rPr kumimoji="1" lang="en-US" altLang="zh-CN" dirty="0">
                <a:solidFill>
                  <a:srgbClr val="C00000"/>
                </a:solidFill>
              </a:rPr>
              <a:t>fat pointer, </a:t>
            </a:r>
            <a:r>
              <a:rPr kumimoji="1" lang="en-US" altLang="zh-CN" dirty="0"/>
              <a:t>that can represent both virtual memory address &amp; offset in a file </a:t>
            </a:r>
          </a:p>
          <a:p>
            <a:pPr lvl="1"/>
            <a:r>
              <a:rPr kumimoji="1" lang="en-US" altLang="zh-CN" dirty="0"/>
              <a:t>Afterward, the index implementation does not need to change </a:t>
            </a:r>
            <a:r>
              <a:rPr kumimoji="1" lang="en-US" altLang="zh-CN" dirty="0">
                <a:sym typeface="Wingdings" pitchFamily="2" charset="2"/>
              </a:rPr>
              <a:t> </a:t>
            </a:r>
            <a:endParaRPr kumimoji="1" lang="en-US" altLang="zh-CN" dirty="0"/>
          </a:p>
          <a:p>
            <a:r>
              <a:rPr kumimoji="1" lang="en-US" altLang="zh-CN" dirty="0"/>
              <a:t>New issue: efficiency </a:t>
            </a:r>
          </a:p>
          <a:p>
            <a:pPr lvl="1"/>
            <a:r>
              <a:rPr kumimoji="1" lang="en-US" altLang="zh-CN" dirty="0"/>
              <a:t>Index lookup involves disks, which cannot be simply skipped in system modelling! </a:t>
            </a:r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C64673-D26B-F849-AA9D-E3A85FC12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31758AF2-5CAD-225E-6FA4-FE07E8C78FC0}"/>
              </a:ext>
            </a:extLst>
          </p:cNvPr>
          <p:cNvSpPr/>
          <p:nvPr/>
        </p:nvSpPr>
        <p:spPr>
          <a:xfrm>
            <a:off x="6228184" y="1301830"/>
            <a:ext cx="2220617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102A72B-F581-E2C4-2D50-5D87D15EB634}"/>
              </a:ext>
            </a:extLst>
          </p:cNvPr>
          <p:cNvSpPr/>
          <p:nvPr/>
        </p:nvSpPr>
        <p:spPr>
          <a:xfrm>
            <a:off x="6259783" y="1402661"/>
            <a:ext cx="2136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Index: key -&gt; offset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7BD530F-394C-8818-F8F3-75C5D41B8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900" y="2308656"/>
            <a:ext cx="2856044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8F89DBA-AAB9-1438-91B3-F087A374F744}"/>
              </a:ext>
            </a:extLst>
          </p:cNvPr>
          <p:cNvSpPr txBox="1"/>
          <p:nvPr/>
        </p:nvSpPr>
        <p:spPr>
          <a:xfrm>
            <a:off x="6056695" y="4096633"/>
            <a:ext cx="30183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System model of a bucket-based hashing index: the bucket can be stored both in DRAM &amp; files </a:t>
            </a:r>
            <a:endParaRPr lang="zh-CN" altLang="en-US" dirty="0"/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0047681B-054D-78B6-D444-EE9F7C2DF43E}"/>
              </a:ext>
            </a:extLst>
          </p:cNvPr>
          <p:cNvCxnSpPr/>
          <p:nvPr/>
        </p:nvCxnSpPr>
        <p:spPr>
          <a:xfrm>
            <a:off x="5508104" y="1022329"/>
            <a:ext cx="0" cy="44638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8DEE4051-F8B1-C47F-FCE1-72A3A9516D38}"/>
              </a:ext>
            </a:extLst>
          </p:cNvPr>
          <p:cNvCxnSpPr/>
          <p:nvPr/>
        </p:nvCxnSpPr>
        <p:spPr>
          <a:xfrm flipV="1">
            <a:off x="5777900" y="1905114"/>
            <a:ext cx="450284" cy="4035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28075204-FDBB-6264-429F-91A37C8DBEB3}"/>
              </a:ext>
            </a:extLst>
          </p:cNvPr>
          <p:cNvCxnSpPr>
            <a:cxnSpLocks/>
          </p:cNvCxnSpPr>
          <p:nvPr/>
        </p:nvCxnSpPr>
        <p:spPr>
          <a:xfrm flipH="1" flipV="1">
            <a:off x="8395945" y="1975794"/>
            <a:ext cx="290855" cy="3538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944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71B3F9-A763-6EFF-B738-4461D22C2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how to select a best index for KVS?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DE9B85-C2CE-72EC-923B-22CE845DE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Analyze w/ system model (simplified) : </a:t>
            </a:r>
          </a:p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Insert(N)</a:t>
            </a:r>
            <a:r>
              <a:rPr kumimoji="1" lang="en-US" altLang="zh-CN" dirty="0"/>
              <a:t> perf = (index lookup &amp; update) + Value write (N) </a:t>
            </a:r>
          </a:p>
          <a:p>
            <a:r>
              <a:rPr kumimoji="1" lang="en-US" altLang="zh-CN" dirty="0"/>
              <a:t>Factors related to the index </a:t>
            </a:r>
          </a:p>
          <a:p>
            <a:pPr lvl="1"/>
            <a:r>
              <a:rPr kumimoji="1" lang="en-US" altLang="zh-CN" dirty="0"/>
              <a:t>#disk accesses per lookup </a:t>
            </a:r>
          </a:p>
          <a:p>
            <a:pPr lvl="1"/>
            <a:r>
              <a:rPr kumimoji="1" lang="en-US" altLang="zh-CN" dirty="0"/>
              <a:t>Question: </a:t>
            </a:r>
            <a:r>
              <a:rPr kumimoji="1" lang="en-US" altLang="zh-CN" dirty="0">
                <a:solidFill>
                  <a:schemeClr val="tx1"/>
                </a:solidFill>
              </a:rPr>
              <a:t>is </a:t>
            </a:r>
            <a:r>
              <a:rPr kumimoji="1" lang="en-US" altLang="zh-CN" b="1" dirty="0">
                <a:solidFill>
                  <a:srgbClr val="C00000"/>
                </a:solidFill>
              </a:rPr>
              <a:t>linked-list-based hashing </a:t>
            </a:r>
            <a:r>
              <a:rPr kumimoji="1" lang="en-US" altLang="zh-CN" dirty="0"/>
              <a:t>suitable for KVS? </a:t>
            </a:r>
          </a:p>
          <a:p>
            <a:r>
              <a:rPr kumimoji="1" lang="en-US" altLang="zh-CN" dirty="0"/>
              <a:t>Goal: choose to minimize the lookup times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6AF6E2-57C5-F68C-4ACF-FB17940CD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D3BDEBC-EB79-055C-7B25-9E2DFB3DD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221724"/>
            <a:ext cx="3384376" cy="1877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1555DD7-B54D-17C0-5A5A-6BAEA05039A5}"/>
              </a:ext>
            </a:extLst>
          </p:cNvPr>
          <p:cNvSpPr txBox="1"/>
          <p:nvPr/>
        </p:nvSpPr>
        <p:spPr>
          <a:xfrm>
            <a:off x="-20823" y="3606237"/>
            <a:ext cx="4666592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kumimoji="1" lang="en-US" altLang="zh-CN" b="1" dirty="0">
                <a:solidFill>
                  <a:srgbClr val="BD374B"/>
                </a:solidFill>
              </a:rPr>
              <a:t>Multi KVS per bucket </a:t>
            </a:r>
          </a:p>
          <a:p>
            <a:pPr marL="800100" lvl="1" indent="-342900">
              <a:spcBef>
                <a:spcPts val="1200"/>
              </a:spcBef>
              <a:buFont typeface="+mj-lt"/>
              <a:buAutoNum type="arabicPeriod"/>
            </a:pPr>
            <a:r>
              <a:rPr kumimoji="1" lang="en-US" altLang="zh-CN" b="1" dirty="0">
                <a:solidFill>
                  <a:srgbClr val="BD374B"/>
                </a:solidFill>
              </a:rPr>
              <a:t>Advanced hashing methods</a:t>
            </a:r>
            <a:r>
              <a:rPr kumimoji="1" lang="en-US" altLang="zh-CN" dirty="0"/>
              <a:t>, e.g., cuckoo hashing: O(1) per lookup at the cost of expensive insertions </a:t>
            </a:r>
          </a:p>
        </p:txBody>
      </p:sp>
    </p:spTree>
    <p:extLst>
      <p:ext uri="{BB962C8B-B14F-4D97-AF65-F5344CB8AC3E}">
        <p14:creationId xmlns:p14="http://schemas.microsoft.com/office/powerpoint/2010/main" val="118830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B7077-F743-FC88-C4F1-508925767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0A1BB8-5A37-AA1C-5975-E619477C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BE374B"/>
                </a:solidFill>
              </a:rPr>
              <a:t>Step #4: L-KVS + (in-memory &amp; disk hybrid hashing index) </a:t>
            </a:r>
            <a:endParaRPr kumimoji="1" lang="zh-CN" altLang="en-US" dirty="0">
              <a:solidFill>
                <a:srgbClr val="BE374B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A2CC68-86D0-6E60-2520-E01EED0DF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906888" cy="4356826"/>
          </a:xfrm>
        </p:spPr>
        <p:txBody>
          <a:bodyPr>
            <a:normAutofit/>
          </a:bodyPr>
          <a:lstStyle/>
          <a:p>
            <a:endParaRPr kumimoji="1" lang="en-US" altLang="zh-CN" dirty="0"/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33B9EEB-4F62-1A72-A317-783C68705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834D8EA6-C32F-3795-E2BE-08FA0DAB59DD}"/>
              </a:ext>
            </a:extLst>
          </p:cNvPr>
          <p:cNvSpPr/>
          <p:nvPr/>
        </p:nvSpPr>
        <p:spPr>
          <a:xfrm>
            <a:off x="6637977" y="3287586"/>
            <a:ext cx="187220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4239BBB-E872-650A-9FFD-DEC5F04E4DA1}"/>
              </a:ext>
            </a:extLst>
          </p:cNvPr>
          <p:cNvSpPr/>
          <p:nvPr/>
        </p:nvSpPr>
        <p:spPr>
          <a:xfrm>
            <a:off x="6866195" y="340456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File system </a:t>
            </a:r>
            <a:endParaRPr lang="zh-CN" altLang="en-US" dirty="0"/>
          </a:p>
        </p:txBody>
      </p: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2E0459E8-5F2A-CD6D-6D89-C4286911FE2D}"/>
              </a:ext>
            </a:extLst>
          </p:cNvPr>
          <p:cNvSpPr/>
          <p:nvPr/>
        </p:nvSpPr>
        <p:spPr>
          <a:xfrm>
            <a:off x="6427582" y="947465"/>
            <a:ext cx="223281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0395656-FC1B-D530-A12C-C93C1CF8B4A5}"/>
              </a:ext>
            </a:extLst>
          </p:cNvPr>
          <p:cNvSpPr/>
          <p:nvPr/>
        </p:nvSpPr>
        <p:spPr>
          <a:xfrm>
            <a:off x="6655800" y="1064441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Key-value Store</a:t>
            </a:r>
            <a:endParaRPr lang="zh-CN" altLang="en-US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C8B69293-AF46-82FC-DF7C-2B1FA4BEC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2200" y="2979747"/>
            <a:ext cx="381809" cy="3818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A240F90-47DD-80FA-FFE6-BC5F99897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182" y="2979747"/>
            <a:ext cx="381809" cy="381809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5EFFEAFB-C3C0-5429-3E61-74F8B6E06B26}"/>
              </a:ext>
            </a:extLst>
          </p:cNvPr>
          <p:cNvCxnSpPr>
            <a:cxnSpLocks/>
          </p:cNvCxnSpPr>
          <p:nvPr/>
        </p:nvCxnSpPr>
        <p:spPr>
          <a:xfrm>
            <a:off x="8071694" y="1638677"/>
            <a:ext cx="0" cy="524001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40A5B05E-A29D-5DC9-0131-39E78F95BD62}"/>
              </a:ext>
            </a:extLst>
          </p:cNvPr>
          <p:cNvCxnSpPr>
            <a:cxnSpLocks/>
          </p:cNvCxnSpPr>
          <p:nvPr/>
        </p:nvCxnSpPr>
        <p:spPr>
          <a:xfrm>
            <a:off x="8074447" y="3962878"/>
            <a:ext cx="0" cy="504056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id="{4706A413-5BC9-B31D-839A-4FF5B6AFC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4497835"/>
            <a:ext cx="2232816" cy="1138086"/>
          </a:xfrm>
          <a:prstGeom prst="rect">
            <a:avLst/>
          </a:prstGeom>
        </p:spPr>
      </p:pic>
      <p:sp>
        <p:nvSpPr>
          <p:cNvPr id="21" name="圆角矩形 20">
            <a:extLst>
              <a:ext uri="{FF2B5EF4-FFF2-40B4-BE49-F238E27FC236}">
                <a16:creationId xmlns:a16="http://schemas.microsoft.com/office/drawing/2014/main" id="{634F6CF4-7D55-F120-F174-4EEF489FCAD5}"/>
              </a:ext>
            </a:extLst>
          </p:cNvPr>
          <p:cNvSpPr/>
          <p:nvPr/>
        </p:nvSpPr>
        <p:spPr>
          <a:xfrm>
            <a:off x="6495542" y="2254631"/>
            <a:ext cx="2220617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48DC598-4ED6-ABF6-BF1B-6E1CCD8117ED}"/>
              </a:ext>
            </a:extLst>
          </p:cNvPr>
          <p:cNvSpPr/>
          <p:nvPr/>
        </p:nvSpPr>
        <p:spPr>
          <a:xfrm>
            <a:off x="6527141" y="2355462"/>
            <a:ext cx="2136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Index: key -&gt; offset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225A7051-CA44-151E-74A5-80CC28E5C4F8}"/>
              </a:ext>
            </a:extLst>
          </p:cNvPr>
          <p:cNvCxnSpPr>
            <a:cxnSpLocks/>
          </p:cNvCxnSpPr>
          <p:nvPr/>
        </p:nvCxnSpPr>
        <p:spPr>
          <a:xfrm>
            <a:off x="7884368" y="2857915"/>
            <a:ext cx="0" cy="429671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内容占位符 2">
            <a:extLst>
              <a:ext uri="{FF2B5EF4-FFF2-40B4-BE49-F238E27FC236}">
                <a16:creationId xmlns:a16="http://schemas.microsoft.com/office/drawing/2014/main" id="{0EBA2E4C-EB4F-94CF-60A0-B138F3DDE0AF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618856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4875" indent="-2222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tabLst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System model so far</a:t>
            </a:r>
          </a:p>
          <a:p>
            <a:pPr lvl="1"/>
            <a:r>
              <a:rPr kumimoji="1" lang="en-US" altLang="zh-CN" dirty="0"/>
              <a:t>Log-structured files to store the KVS</a:t>
            </a:r>
          </a:p>
          <a:p>
            <a:pPr lvl="1"/>
            <a:r>
              <a:rPr kumimoji="1" lang="en-US" altLang="zh-CN" dirty="0"/>
              <a:t>A hashing index to accelerate the lookups </a:t>
            </a:r>
          </a:p>
          <a:p>
            <a:r>
              <a:rPr kumimoji="1" lang="en-US" altLang="zh-CN" dirty="0"/>
              <a:t>What are the issues of this model?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Log file is growing forever -&gt; running out of disk space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 Lack range query support  e.g., scan over all keys between kitty00000 and kitty99999 </a:t>
            </a:r>
          </a:p>
          <a:p>
            <a:pPr lvl="1"/>
            <a:endParaRPr kumimoji="1"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0B62F07-EFE9-30D7-A0BC-A56F2E5D2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7900" y="2974849"/>
            <a:ext cx="381809" cy="38180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50E3727C-158B-6D95-ADF8-2B286F54B0BD}"/>
              </a:ext>
            </a:extLst>
          </p:cNvPr>
          <p:cNvSpPr/>
          <p:nvPr/>
        </p:nvSpPr>
        <p:spPr>
          <a:xfrm>
            <a:off x="6588224" y="2916196"/>
            <a:ext cx="539200" cy="547062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9EDB07B-824F-6035-4A81-FC0AD68DD49D}"/>
              </a:ext>
            </a:extLst>
          </p:cNvPr>
          <p:cNvSpPr txBox="1"/>
          <p:nvPr/>
        </p:nvSpPr>
        <p:spPr>
          <a:xfrm>
            <a:off x="5350703" y="2640959"/>
            <a:ext cx="12509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Index file</a:t>
            </a:r>
            <a:endParaRPr lang="zh-CN" altLang="en-US" dirty="0"/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FA08986D-6863-560E-2F08-0B9ACF081B93}"/>
              </a:ext>
            </a:extLst>
          </p:cNvPr>
          <p:cNvCxnSpPr>
            <a:stCxn id="9" idx="2"/>
            <a:endCxn id="16" idx="1"/>
          </p:cNvCxnSpPr>
          <p:nvPr/>
        </p:nvCxnSpPr>
        <p:spPr>
          <a:xfrm>
            <a:off x="5976157" y="3010291"/>
            <a:ext cx="706043" cy="1603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04281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C3D128-6117-8C4C-8EA4-425E7B5C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prevent a file from growing forever?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5123B4-5700-524D-9391-624F238FF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Log-structured design makes updates fast </a:t>
            </a:r>
          </a:p>
          <a:p>
            <a:pPr lvl="1"/>
            <a:r>
              <a:rPr kumimoji="1" lang="en-US" altLang="zh-CN" b="0" dirty="0"/>
              <a:t> Only append to the file </a:t>
            </a:r>
          </a:p>
          <a:p>
            <a:r>
              <a:rPr kumimoji="1" lang="en-US" altLang="zh-CN" dirty="0"/>
              <a:t>However, we will eventually </a:t>
            </a:r>
            <a:r>
              <a:rPr kumimoji="1" lang="en-US" altLang="zh-CN" dirty="0">
                <a:solidFill>
                  <a:srgbClr val="BE374B"/>
                </a:solidFill>
              </a:rPr>
              <a:t>run out of disk space </a:t>
            </a:r>
          </a:p>
          <a:p>
            <a:pPr lvl="1"/>
            <a:r>
              <a:rPr kumimoji="1" lang="en-US" altLang="zh-CN" dirty="0"/>
              <a:t>Since many </a:t>
            </a:r>
            <a:r>
              <a:rPr kumimoji="1" lang="en-US" altLang="zh-CN" b="1" dirty="0">
                <a:solidFill>
                  <a:srgbClr val="BE374B"/>
                </a:solidFill>
              </a:rPr>
              <a:t>duplicate records </a:t>
            </a:r>
            <a:r>
              <a:rPr kumimoji="1" lang="en-US" altLang="zh-CN" dirty="0"/>
              <a:t>in the log file, we should have space to store more records </a:t>
            </a:r>
          </a:p>
          <a:p>
            <a:pPr lvl="1"/>
            <a:r>
              <a:rPr kumimoji="1" lang="en-US" altLang="zh-CN" b="0" dirty="0"/>
              <a:t>A </a:t>
            </a:r>
            <a:r>
              <a:rPr kumimoji="1" lang="en-US" altLang="zh-CN" dirty="0"/>
              <a:t>deleted value is also left on the file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E451BB-D58B-9846-AB2D-F47431F38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401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C3D128-6117-8C4C-8EA4-425E7B5C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prevent a file from growing forever?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5123B4-5700-524D-9391-624F238FF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Solution</a:t>
            </a:r>
            <a:r>
              <a:rPr kumimoji="1" lang="en-US" altLang="zh-CN" b="0" dirty="0"/>
              <a:t>: compaction </a:t>
            </a:r>
          </a:p>
          <a:p>
            <a:pPr lvl="1"/>
            <a:r>
              <a:rPr kumimoji="1" lang="en-US" altLang="zh-CN" dirty="0"/>
              <a:t>Scan the whole file, delete duplicate records and write to a new file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Question</a:t>
            </a:r>
            <a:r>
              <a:rPr kumimoji="1" lang="en-US" altLang="zh-CN" b="0" dirty="0"/>
              <a:t>: what if the file is too large?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E451BB-D58B-9846-AB2D-F47431F38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pic>
        <p:nvPicPr>
          <p:cNvPr id="6" name="图片 5" descr="表格&#10;&#10;描述已自动生成">
            <a:extLst>
              <a:ext uri="{FF2B5EF4-FFF2-40B4-BE49-F238E27FC236}">
                <a16:creationId xmlns:a16="http://schemas.microsoft.com/office/drawing/2014/main" id="{E34FB4DD-3762-7443-A7DF-29FD2DA0C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809925"/>
            <a:ext cx="6948264" cy="263917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FAF4C47C-4D13-284E-A7D3-917B3190967D}"/>
              </a:ext>
            </a:extLst>
          </p:cNvPr>
          <p:cNvSpPr/>
          <p:nvPr/>
        </p:nvSpPr>
        <p:spPr>
          <a:xfrm>
            <a:off x="2123728" y="2857500"/>
            <a:ext cx="792088" cy="288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879A0F9-7270-C545-9F59-3E0AB1A70F2A}"/>
              </a:ext>
            </a:extLst>
          </p:cNvPr>
          <p:cNvSpPr/>
          <p:nvPr/>
        </p:nvSpPr>
        <p:spPr>
          <a:xfrm>
            <a:off x="2411760" y="4513684"/>
            <a:ext cx="792088" cy="239861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055645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C3D128-6117-8C4C-8EA4-425E7B5C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prevent a file from growing forever?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5123B4-5700-524D-9391-624F238FF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Solution</a:t>
            </a:r>
            <a:r>
              <a:rPr kumimoji="1" lang="en-US" altLang="zh-CN" b="0" dirty="0"/>
              <a:t>: compaction with </a:t>
            </a:r>
            <a:r>
              <a:rPr kumimoji="1" lang="en-US" altLang="zh-CN" dirty="0">
                <a:solidFill>
                  <a:srgbClr val="C00000"/>
                </a:solidFill>
              </a:rPr>
              <a:t>segmentation</a:t>
            </a:r>
            <a:endParaRPr kumimoji="1" lang="en-US" altLang="zh-CN" b="0" dirty="0"/>
          </a:p>
          <a:p>
            <a:pPr lvl="1"/>
            <a:r>
              <a:rPr kumimoji="1" lang="en-US" altLang="zh-CN" b="0" dirty="0"/>
              <a:t>Break a file into </a:t>
            </a:r>
            <a:r>
              <a:rPr kumimoji="1" lang="en-US" altLang="zh-CN" b="1" dirty="0">
                <a:solidFill>
                  <a:srgbClr val="C00000"/>
                </a:solidFill>
              </a:rPr>
              <a:t>fixed-sized</a:t>
            </a:r>
            <a:r>
              <a:rPr kumimoji="1" lang="en-US" altLang="zh-CN" b="0" dirty="0"/>
              <a:t> segments </a:t>
            </a:r>
          </a:p>
          <a:p>
            <a:pPr lvl="1"/>
            <a:r>
              <a:rPr kumimoji="1" lang="en-US" altLang="zh-CN" dirty="0"/>
              <a:t>If a segment is full, then create a new file for insertions</a:t>
            </a:r>
          </a:p>
          <a:p>
            <a:pPr lvl="1"/>
            <a:r>
              <a:rPr kumimoji="1" lang="en-US" altLang="zh-CN" dirty="0"/>
              <a:t>Can control the compaction </a:t>
            </a:r>
            <a:r>
              <a:rPr lang="en" altLang="zh-CN" b="1" dirty="0">
                <a:solidFill>
                  <a:srgbClr val="C00000"/>
                </a:solidFill>
              </a:rPr>
              <a:t>granularity</a:t>
            </a:r>
            <a:r>
              <a:rPr lang="en" altLang="zh-CN" dirty="0"/>
              <a:t> with the segment size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E451BB-D58B-9846-AB2D-F47431F38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pic>
        <p:nvPicPr>
          <p:cNvPr id="6" name="图片 5" descr="表格&#10;&#10;描述已自动生成">
            <a:extLst>
              <a:ext uri="{FF2B5EF4-FFF2-40B4-BE49-F238E27FC236}">
                <a16:creationId xmlns:a16="http://schemas.microsoft.com/office/drawing/2014/main" id="{E34FB4DD-3762-7443-A7DF-29FD2DA0C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809925"/>
            <a:ext cx="6948264" cy="263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5095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CE9D75-9B0B-C34E-872D-61D72A155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prevent a file from growing forever?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14E141-3AD4-E843-A5C6-4AA74AC52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Solution</a:t>
            </a:r>
            <a:r>
              <a:rPr kumimoji="1" lang="en-US" altLang="zh-CN" b="0" dirty="0"/>
              <a:t>: compaction with </a:t>
            </a:r>
            <a:r>
              <a:rPr kumimoji="1" lang="en-US" altLang="zh-CN" dirty="0">
                <a:solidFill>
                  <a:srgbClr val="C00000"/>
                </a:solidFill>
              </a:rPr>
              <a:t>segmentation + merge</a:t>
            </a:r>
            <a:endParaRPr kumimoji="1" lang="en-US" altLang="zh-CN" b="0" dirty="0"/>
          </a:p>
          <a:p>
            <a:pPr lvl="1"/>
            <a:r>
              <a:rPr kumimoji="1" lang="en-US" altLang="zh-CN" b="1" dirty="0">
                <a:solidFill>
                  <a:srgbClr val="BE374B"/>
                </a:solidFill>
              </a:rPr>
              <a:t>Compact</a:t>
            </a:r>
            <a:r>
              <a:rPr kumimoji="1" lang="en-US" altLang="zh-CN" dirty="0"/>
              <a:t>: remove duplicated records in a segmented file  </a:t>
            </a:r>
            <a:endParaRPr kumimoji="1" lang="zh-CN" altLang="en-US" dirty="0"/>
          </a:p>
          <a:p>
            <a:pPr lvl="1"/>
            <a:r>
              <a:rPr kumimoji="1" lang="en-US" altLang="zh-CN" b="1" dirty="0">
                <a:solidFill>
                  <a:srgbClr val="BE374B"/>
                </a:solidFill>
              </a:rPr>
              <a:t>Merge</a:t>
            </a:r>
            <a:r>
              <a:rPr kumimoji="1" lang="en-US" altLang="zh-CN" dirty="0"/>
              <a:t>: merge two compacted segments into a new one</a:t>
            </a:r>
          </a:p>
          <a:p>
            <a:pPr lvl="2"/>
            <a:r>
              <a:rPr kumimoji="1" lang="en-US" altLang="zh-CN" dirty="0"/>
              <a:t>Why? Because compaction makes the segment smaller 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56D4A7-6A5E-0E49-914B-25CD4AB38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6" name="图片 5" descr="表格&#10;&#10;描述已自动生成">
            <a:extLst>
              <a:ext uri="{FF2B5EF4-FFF2-40B4-BE49-F238E27FC236}">
                <a16:creationId xmlns:a16="http://schemas.microsoft.com/office/drawing/2014/main" id="{B179B7E0-EA84-F54E-9016-948C2A1EB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670691"/>
            <a:ext cx="5904656" cy="305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982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A74D38-BAFD-4047-9C68-9836719F3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Recall: how to handle delete() for log-structed file?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70C26C-A5DB-F241-AE9F-2BBDCFCC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Append a NULL entry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Garbage-collected during compaction!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332E5D-97F6-2E4A-9B3E-26319BF71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pic>
        <p:nvPicPr>
          <p:cNvPr id="5" name="图片 4" descr="表格&#10;&#10;描述已自动生成">
            <a:extLst>
              <a:ext uri="{FF2B5EF4-FFF2-40B4-BE49-F238E27FC236}">
                <a16:creationId xmlns:a16="http://schemas.microsoft.com/office/drawing/2014/main" id="{35B6373F-70D9-1948-B24A-2800D617E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459781"/>
            <a:ext cx="6948264" cy="263917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AA04B3D-9BB7-D14E-B343-A3BADAFEC185}"/>
              </a:ext>
            </a:extLst>
          </p:cNvPr>
          <p:cNvSpPr/>
          <p:nvPr/>
        </p:nvSpPr>
        <p:spPr>
          <a:xfrm>
            <a:off x="3563888" y="2889650"/>
            <a:ext cx="1008112" cy="252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19A1EE1-030E-804A-B675-D99A9D9CBECA}"/>
              </a:ext>
            </a:extLst>
          </p:cNvPr>
          <p:cNvSpPr txBox="1"/>
          <p:nvPr/>
        </p:nvSpPr>
        <p:spPr>
          <a:xfrm>
            <a:off x="3510948" y="2889650"/>
            <a:ext cx="46614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200" b="1" dirty="0" err="1">
                <a:solidFill>
                  <a:srgbClr val="C00000"/>
                </a:solidFill>
              </a:rPr>
              <a:t>xxxx</a:t>
            </a:r>
            <a:r>
              <a:rPr kumimoji="1" lang="en-US" altLang="zh-CN" sz="1200" b="1" dirty="0">
                <a:solidFill>
                  <a:srgbClr val="C00000"/>
                </a:solidFill>
              </a:rPr>
              <a:t>: null</a:t>
            </a:r>
            <a:endParaRPr lang="zh-CN" altLang="en-US" sz="1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3333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5FDD21-1B53-B586-456E-0D49684B3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how does the compaction + merging affect our system model?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97E782-9B45-8D39-E2D8-01A767806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Much more complicated to model </a:t>
            </a:r>
          </a:p>
          <a:p>
            <a:pPr lvl="1"/>
            <a:r>
              <a:rPr kumimoji="1" lang="en-US" altLang="zh-CN" dirty="0"/>
              <a:t>Depends on </a:t>
            </a:r>
            <a:r>
              <a:rPr kumimoji="1" lang="en-US" altLang="zh-CN" b="1" dirty="0">
                <a:solidFill>
                  <a:srgbClr val="C00000"/>
                </a:solidFill>
              </a:rPr>
              <a:t>runtime parameters</a:t>
            </a:r>
            <a:r>
              <a:rPr kumimoji="1" lang="en-US" altLang="zh-CN" dirty="0"/>
              <a:t>, e.g., the frequency of compaction/merging, the distribution of the updates  </a:t>
            </a:r>
          </a:p>
          <a:p>
            <a:r>
              <a:rPr kumimoji="1" lang="en-US" altLang="zh-CN" dirty="0"/>
              <a:t>Sometimes ignored in practice </a:t>
            </a:r>
          </a:p>
          <a:p>
            <a:pPr lvl="1"/>
            <a:r>
              <a:rPr kumimoji="1" lang="en-US" altLang="zh-CN" dirty="0"/>
              <a:t>E.g., can be done in the background </a:t>
            </a:r>
          </a:p>
          <a:p>
            <a:pPr lvl="1"/>
            <a:r>
              <a:rPr kumimoji="1" lang="en-US" altLang="zh-CN" dirty="0"/>
              <a:t>Still an active research area in more complex scenarios, e.g., LSM-tress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2E51FF4-C84F-E032-FB74-75D914074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4931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30678-E0E3-D5FA-65AD-AFB350954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84041B-AB97-99EE-9FAC-0E0CDC5DF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recap: the main topics of today so far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F2F719-2C65-F00C-9DEC-0BFB434E25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Why we need a </a:t>
            </a:r>
            <a:r>
              <a:rPr kumimoji="1" lang="en-US" altLang="zh-CN" dirty="0">
                <a:solidFill>
                  <a:srgbClr val="C00000"/>
                </a:solidFill>
              </a:rPr>
              <a:t>key-value abstraction</a:t>
            </a:r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?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 We’ve already learnt the file abstraction &amp; the file system 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What is </a:t>
            </a:r>
            <a:r>
              <a:rPr kumimoji="1" lang="en-US" altLang="zh-CN" dirty="0">
                <a:solidFill>
                  <a:srgbClr val="C00000"/>
                </a:solidFill>
              </a:rPr>
              <a:t>system modelling</a:t>
            </a:r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, and use it as a tool for motivating the new systems for the key-value abstraction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>
                <a:solidFill>
                  <a:schemeClr val="tx1"/>
                </a:solidFill>
              </a:rPr>
              <a:t>The model is typically </a:t>
            </a:r>
            <a:r>
              <a:rPr kumimoji="1" lang="en-US" altLang="zh-CN" b="1" dirty="0">
                <a:solidFill>
                  <a:srgbClr val="C00000"/>
                </a:solidFill>
              </a:rPr>
              <a:t>parameterized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>
                <a:solidFill>
                  <a:schemeClr val="tx1"/>
                </a:solidFill>
              </a:rPr>
              <a:t>The complexity of the model needs to </a:t>
            </a:r>
            <a:r>
              <a:rPr kumimoji="1" lang="en-US" altLang="zh-CN" b="1" dirty="0">
                <a:solidFill>
                  <a:srgbClr val="C00000"/>
                </a:solidFill>
              </a:rPr>
              <a:t>be incrementally added </a:t>
            </a:r>
            <a:endParaRPr kumimoji="1" lang="en-US" altLang="zh-CN" dirty="0">
              <a:solidFill>
                <a:schemeClr val="bg1">
                  <a:lumMod val="6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kumimoji="1" lang="en-US" altLang="zh-CN" dirty="0"/>
              <a:t>Building </a:t>
            </a:r>
            <a:r>
              <a:rPr kumimoji="1" lang="en-US" altLang="zh-CN" dirty="0">
                <a:solidFill>
                  <a:srgbClr val="C00000"/>
                </a:solidFill>
              </a:rPr>
              <a:t>key-value store systems</a:t>
            </a:r>
            <a:r>
              <a:rPr kumimoji="1" lang="en-US" altLang="zh-CN" dirty="0"/>
              <a:t> efficiently &amp; analyze their design choices w/ system modelling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/>
              <a:t>Various techniques, e.g., log structures, 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, LSM, etc.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AB8AF4-CDB2-7ADC-D0F7-187EA4973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sp>
        <p:nvSpPr>
          <p:cNvPr id="6" name="任意形状 5">
            <a:extLst>
              <a:ext uri="{FF2B5EF4-FFF2-40B4-BE49-F238E27FC236}">
                <a16:creationId xmlns:a16="http://schemas.microsoft.com/office/drawing/2014/main" id="{7AC4658A-2F6E-FCFC-48A1-24558A649CA7}"/>
              </a:ext>
            </a:extLst>
          </p:cNvPr>
          <p:cNvSpPr/>
          <p:nvPr/>
        </p:nvSpPr>
        <p:spPr>
          <a:xfrm>
            <a:off x="3572923" y="933988"/>
            <a:ext cx="3797271" cy="1217541"/>
          </a:xfrm>
          <a:custGeom>
            <a:avLst/>
            <a:gdLst>
              <a:gd name="connsiteX0" fmla="*/ 84677 w 3797271"/>
              <a:gd name="connsiteY0" fmla="*/ 1217541 h 1217541"/>
              <a:gd name="connsiteX1" fmla="*/ 57783 w 3797271"/>
              <a:gd name="connsiteY1" fmla="*/ 988941 h 1217541"/>
              <a:gd name="connsiteX2" fmla="*/ 743583 w 3797271"/>
              <a:gd name="connsiteY2" fmla="*/ 1083071 h 1217541"/>
              <a:gd name="connsiteX3" fmla="*/ 1671430 w 3797271"/>
              <a:gd name="connsiteY3" fmla="*/ 1096518 h 1217541"/>
              <a:gd name="connsiteX4" fmla="*/ 3755724 w 3797271"/>
              <a:gd name="connsiteY4" fmla="*/ 962047 h 1217541"/>
              <a:gd name="connsiteX5" fmla="*/ 2948901 w 3797271"/>
              <a:gd name="connsiteY5" fmla="*/ 34200 h 1217541"/>
              <a:gd name="connsiteX6" fmla="*/ 1577301 w 3797271"/>
              <a:gd name="connsiteY6" fmla="*/ 289694 h 1217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7271" h="1217541">
                <a:moveTo>
                  <a:pt x="84677" y="1217541"/>
                </a:moveTo>
                <a:cubicBezTo>
                  <a:pt x="16321" y="1114447"/>
                  <a:pt x="-52034" y="1011353"/>
                  <a:pt x="57783" y="988941"/>
                </a:cubicBezTo>
                <a:cubicBezTo>
                  <a:pt x="167600" y="966529"/>
                  <a:pt x="474642" y="1065141"/>
                  <a:pt x="743583" y="1083071"/>
                </a:cubicBezTo>
                <a:cubicBezTo>
                  <a:pt x="1012524" y="1101000"/>
                  <a:pt x="1169407" y="1116689"/>
                  <a:pt x="1671430" y="1096518"/>
                </a:cubicBezTo>
                <a:cubicBezTo>
                  <a:pt x="2173453" y="1076347"/>
                  <a:pt x="3542812" y="1139100"/>
                  <a:pt x="3755724" y="962047"/>
                </a:cubicBezTo>
                <a:cubicBezTo>
                  <a:pt x="3968636" y="784994"/>
                  <a:pt x="3311971" y="146259"/>
                  <a:pt x="2948901" y="34200"/>
                </a:cubicBezTo>
                <a:cubicBezTo>
                  <a:pt x="2585831" y="-77859"/>
                  <a:pt x="2081566" y="105917"/>
                  <a:pt x="1577301" y="289694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86B6148-2A00-FAB9-70EB-A4FA9EBA3971}"/>
              </a:ext>
            </a:extLst>
          </p:cNvPr>
          <p:cNvSpPr txBox="1"/>
          <p:nvPr/>
        </p:nvSpPr>
        <p:spPr>
          <a:xfrm>
            <a:off x="5796136" y="794207"/>
            <a:ext cx="115654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BD374B"/>
                </a:solidFill>
              </a:rPr>
              <a:t>Answer </a:t>
            </a:r>
            <a:endParaRPr lang="zh-CN" altLang="en-US" b="1" dirty="0">
              <a:solidFill>
                <a:srgbClr val="BD37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2199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B46FD-A0B1-E82F-9C17-5A020EEAD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172849-BA83-AE43-34CC-194D2091F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BE374B"/>
                </a:solidFill>
              </a:rPr>
              <a:t>Step #4.1: L-KVS (w/ compaction &amp; merging) + (in-memory &amp; disk hybrid hashing index) </a:t>
            </a:r>
            <a:endParaRPr kumimoji="1" lang="zh-CN" altLang="en-US" dirty="0">
              <a:solidFill>
                <a:srgbClr val="BE374B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C66BC-E1D6-1E1E-7B0A-642E5D2BE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906888" cy="4356826"/>
          </a:xfrm>
        </p:spPr>
        <p:txBody>
          <a:bodyPr>
            <a:normAutofit/>
          </a:bodyPr>
          <a:lstStyle/>
          <a:p>
            <a:endParaRPr kumimoji="1" lang="en-US" altLang="zh-CN" dirty="0"/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25" name="内容占位符 2">
            <a:extLst>
              <a:ext uri="{FF2B5EF4-FFF2-40B4-BE49-F238E27FC236}">
                <a16:creationId xmlns:a16="http://schemas.microsoft.com/office/drawing/2014/main" id="{65DB008F-C1F2-3D4A-8341-E4EEEFDB18B9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618856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4875" indent="-2222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tabLst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System model so far</a:t>
            </a:r>
          </a:p>
          <a:p>
            <a:pPr lvl="1"/>
            <a:r>
              <a:rPr kumimoji="1" lang="en-US" altLang="zh-CN" dirty="0"/>
              <a:t>Log-structured files to store the KVS</a:t>
            </a:r>
          </a:p>
          <a:p>
            <a:pPr lvl="1"/>
            <a:r>
              <a:rPr kumimoji="1" lang="en-US" altLang="zh-CN" dirty="0"/>
              <a:t>A hashing index to accelerate the lookups </a:t>
            </a:r>
          </a:p>
          <a:p>
            <a:r>
              <a:rPr kumimoji="1" lang="en-US" altLang="zh-CN" dirty="0"/>
              <a:t>What are the issues of this model?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Log file is growing forever -&gt; running out of disk space</a:t>
            </a:r>
          </a:p>
          <a:p>
            <a:pPr lvl="1"/>
            <a:r>
              <a:rPr kumimoji="1" lang="en-US" altLang="zh-CN" dirty="0"/>
              <a:t> Lack range query support  e.g., scan over all keys between kitty00000 &amp; kitty99999 </a:t>
            </a:r>
          </a:p>
          <a:p>
            <a:pPr lvl="1"/>
            <a:endParaRPr kumimoji="1"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6D8AA6A-47B3-7D35-4B79-BC64BBAC89D3}"/>
              </a:ext>
            </a:extLst>
          </p:cNvPr>
          <p:cNvSpPr txBox="1"/>
          <p:nvPr/>
        </p:nvSpPr>
        <p:spPr>
          <a:xfrm>
            <a:off x="350229" y="4947473"/>
            <a:ext cx="53416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Why</a:t>
            </a:r>
            <a:r>
              <a:rPr kumimoji="1" lang="en-US" altLang="zh-CN" dirty="0"/>
              <a:t>? Based on our current model, it requires reading all files per-query! </a:t>
            </a:r>
            <a:endParaRPr lang="zh-CN" altLang="en-US" dirty="0"/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BA086FD2-4FC9-C85B-0B70-8DFBF84CD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83FFF262-E190-1E31-4D88-D82944205EFE}"/>
              </a:ext>
            </a:extLst>
          </p:cNvPr>
          <p:cNvSpPr/>
          <p:nvPr/>
        </p:nvSpPr>
        <p:spPr>
          <a:xfrm>
            <a:off x="6637977" y="3287586"/>
            <a:ext cx="187220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825DA29-049C-7BE3-4E15-175796812679}"/>
              </a:ext>
            </a:extLst>
          </p:cNvPr>
          <p:cNvSpPr/>
          <p:nvPr/>
        </p:nvSpPr>
        <p:spPr>
          <a:xfrm>
            <a:off x="6866195" y="340456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File system </a:t>
            </a:r>
            <a:endParaRPr lang="zh-CN" altLang="en-US" dirty="0"/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CC56589C-07BF-CDEA-BE87-67CAAADB8E7E}"/>
              </a:ext>
            </a:extLst>
          </p:cNvPr>
          <p:cNvSpPr/>
          <p:nvPr/>
        </p:nvSpPr>
        <p:spPr>
          <a:xfrm>
            <a:off x="6427582" y="947465"/>
            <a:ext cx="223281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B0F727C-B17F-895B-E4EA-49F84F16BAD1}"/>
              </a:ext>
            </a:extLst>
          </p:cNvPr>
          <p:cNvSpPr/>
          <p:nvPr/>
        </p:nvSpPr>
        <p:spPr>
          <a:xfrm>
            <a:off x="6655800" y="1064441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Key-value Store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8EF94A0-60F6-6213-7BDB-B9070605B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2200" y="2979747"/>
            <a:ext cx="381809" cy="3818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17288140-B2F2-5B82-9E7D-4D785B864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182" y="2979747"/>
            <a:ext cx="381809" cy="381809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131C71BC-6E51-64B9-5749-1A34D9833332}"/>
              </a:ext>
            </a:extLst>
          </p:cNvPr>
          <p:cNvCxnSpPr>
            <a:cxnSpLocks/>
          </p:cNvCxnSpPr>
          <p:nvPr/>
        </p:nvCxnSpPr>
        <p:spPr>
          <a:xfrm>
            <a:off x="8071694" y="1638677"/>
            <a:ext cx="0" cy="524001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C1E253EA-F73A-23D9-B308-FCCF0601A3D2}"/>
              </a:ext>
            </a:extLst>
          </p:cNvPr>
          <p:cNvCxnSpPr>
            <a:cxnSpLocks/>
          </p:cNvCxnSpPr>
          <p:nvPr/>
        </p:nvCxnSpPr>
        <p:spPr>
          <a:xfrm>
            <a:off x="8074447" y="3962878"/>
            <a:ext cx="0" cy="504056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 27">
            <a:extLst>
              <a:ext uri="{FF2B5EF4-FFF2-40B4-BE49-F238E27FC236}">
                <a16:creationId xmlns:a16="http://schemas.microsoft.com/office/drawing/2014/main" id="{DA726B40-F8DE-9D9E-8618-D7C29DA51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4497835"/>
            <a:ext cx="2232816" cy="1138086"/>
          </a:xfrm>
          <a:prstGeom prst="rect">
            <a:avLst/>
          </a:prstGeom>
        </p:spPr>
      </p:pic>
      <p:sp>
        <p:nvSpPr>
          <p:cNvPr id="29" name="圆角矩形 28">
            <a:extLst>
              <a:ext uri="{FF2B5EF4-FFF2-40B4-BE49-F238E27FC236}">
                <a16:creationId xmlns:a16="http://schemas.microsoft.com/office/drawing/2014/main" id="{A66C2D7C-7AE2-D125-91CC-2355FAA2F387}"/>
              </a:ext>
            </a:extLst>
          </p:cNvPr>
          <p:cNvSpPr/>
          <p:nvPr/>
        </p:nvSpPr>
        <p:spPr>
          <a:xfrm>
            <a:off x="6495542" y="2254631"/>
            <a:ext cx="2220617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857353C8-6531-FB9A-5A57-3C148BE7F1CD}"/>
              </a:ext>
            </a:extLst>
          </p:cNvPr>
          <p:cNvSpPr/>
          <p:nvPr/>
        </p:nvSpPr>
        <p:spPr>
          <a:xfrm>
            <a:off x="6527141" y="2355462"/>
            <a:ext cx="2136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Index: key -&gt; offset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023FA235-F940-90FB-7E51-02E7950A59FE}"/>
              </a:ext>
            </a:extLst>
          </p:cNvPr>
          <p:cNvCxnSpPr>
            <a:cxnSpLocks/>
          </p:cNvCxnSpPr>
          <p:nvPr/>
        </p:nvCxnSpPr>
        <p:spPr>
          <a:xfrm>
            <a:off x="7884368" y="2857915"/>
            <a:ext cx="0" cy="429671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图片 31">
            <a:extLst>
              <a:ext uri="{FF2B5EF4-FFF2-40B4-BE49-F238E27FC236}">
                <a16:creationId xmlns:a16="http://schemas.microsoft.com/office/drawing/2014/main" id="{1AC6A77A-BD64-2357-5EF4-25AA6ED4D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7900" y="2974849"/>
            <a:ext cx="381809" cy="38180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id="{0D3F5095-6E56-5336-2AB9-283C15FB10E6}"/>
              </a:ext>
            </a:extLst>
          </p:cNvPr>
          <p:cNvSpPr/>
          <p:nvPr/>
        </p:nvSpPr>
        <p:spPr>
          <a:xfrm>
            <a:off x="6588224" y="2916196"/>
            <a:ext cx="539200" cy="547062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1BFB95C-5C57-6941-24C8-27F64D274698}"/>
              </a:ext>
            </a:extLst>
          </p:cNvPr>
          <p:cNvSpPr txBox="1"/>
          <p:nvPr/>
        </p:nvSpPr>
        <p:spPr>
          <a:xfrm>
            <a:off x="5350703" y="2640959"/>
            <a:ext cx="12509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Index file</a:t>
            </a:r>
            <a:endParaRPr lang="zh-CN" altLang="en-US" dirty="0"/>
          </a:p>
        </p:txBody>
      </p: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9A107E57-81BD-4E71-D726-33637B9B7F56}"/>
              </a:ext>
            </a:extLst>
          </p:cNvPr>
          <p:cNvCxnSpPr>
            <a:stCxn id="34" idx="2"/>
            <a:endCxn id="14" idx="1"/>
          </p:cNvCxnSpPr>
          <p:nvPr/>
        </p:nvCxnSpPr>
        <p:spPr>
          <a:xfrm>
            <a:off x="5976157" y="3010291"/>
            <a:ext cx="706043" cy="1603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859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72976C-DBF2-8D4E-A982-1C10C810F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Solution: using 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 as the index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6C806B-E63A-FE4D-AFA9-7D381C374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Introduced in 1970, the </a:t>
            </a:r>
            <a:r>
              <a:rPr lang="en" altLang="zh-CN" dirty="0"/>
              <a:t>“ubiquitous” </a:t>
            </a:r>
            <a:r>
              <a:rPr kumimoji="1" lang="en-US" altLang="zh-CN" dirty="0"/>
              <a:t> index 10 years later for disk data</a:t>
            </a:r>
          </a:p>
          <a:p>
            <a:pPr lvl="1"/>
            <a:r>
              <a:rPr kumimoji="1" lang="en-US" altLang="zh-CN" dirty="0"/>
              <a:t>Standard data structures of many databases and key-value stores</a:t>
            </a:r>
            <a:endParaRPr lang="en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0005AC-AE79-D94C-9874-7FA526D61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7F4C98E-3867-CB4A-B705-39A699F7C1E5}"/>
              </a:ext>
            </a:extLst>
          </p:cNvPr>
          <p:cNvSpPr/>
          <p:nvPr/>
        </p:nvSpPr>
        <p:spPr>
          <a:xfrm>
            <a:off x="2060278" y="2200306"/>
            <a:ext cx="5166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i="1" dirty="0"/>
              <a:t>“It could be said that the world’s information is at our fingertips because of B-trees” </a:t>
            </a:r>
            <a:endParaRPr lang="en" altLang="zh-CN" i="1" dirty="0">
              <a:effectLst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0CB85E0-CAB9-9C40-A381-F4B3059C3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370" y="3280832"/>
            <a:ext cx="1998830" cy="204651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D35C68D-DF07-634B-95D7-F0E34C67BF1C}"/>
              </a:ext>
            </a:extLst>
          </p:cNvPr>
          <p:cNvSpPr/>
          <p:nvPr/>
        </p:nvSpPr>
        <p:spPr>
          <a:xfrm>
            <a:off x="4267200" y="4011149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" altLang="zh-CN" sz="1400" dirty="0"/>
              <a:t>Goetz </a:t>
            </a:r>
            <a:r>
              <a:rPr lang="en" altLang="zh-CN" sz="1400" dirty="0" err="1"/>
              <a:t>Graefe</a:t>
            </a:r>
            <a:r>
              <a:rPr lang="en" altLang="zh-CN" sz="1400" dirty="0"/>
              <a:t> Microsoft, HP Fellow, now Google </a:t>
            </a:r>
          </a:p>
          <a:p>
            <a:r>
              <a:rPr lang="en" altLang="zh-CN" sz="1400" dirty="0"/>
              <a:t>ACM Software System Award </a:t>
            </a:r>
            <a:endParaRPr lang="en" altLang="zh-CN" sz="1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415641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26657C-7CD6-9048-812E-E03F6CC1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11439F-E6FD-C549-A583-9A23A5C32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EBA8CD-7C7F-D24F-B167-BC6838A08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A B-tree is a tree-like data structure</a:t>
            </a:r>
          </a:p>
          <a:p>
            <a:pPr lvl="1"/>
            <a:r>
              <a:rPr kumimoji="1" lang="en" altLang="zh-CN" dirty="0"/>
              <a:t>Each node is </a:t>
            </a:r>
            <a:r>
              <a:rPr kumimoji="1" lang="en" altLang="zh-CN" b="1" dirty="0">
                <a:solidFill>
                  <a:srgbClr val="BE374B"/>
                </a:solidFill>
              </a:rPr>
              <a:t>fixed-sized</a:t>
            </a:r>
            <a:r>
              <a:rPr kumimoji="1" lang="en" altLang="zh-CN" dirty="0"/>
              <a:t>, can store multiple keys, and keys are </a:t>
            </a:r>
            <a:r>
              <a:rPr kumimoji="1" lang="en" altLang="zh-CN" b="1" dirty="0">
                <a:solidFill>
                  <a:srgbClr val="C00000"/>
                </a:solidFill>
              </a:rPr>
              <a:t>sorted</a:t>
            </a:r>
            <a:endParaRPr lang="en" altLang="zh-CN" b="1" dirty="0"/>
          </a:p>
          <a:p>
            <a:pPr lvl="1"/>
            <a:r>
              <a:rPr lang="en" altLang="zh-CN" dirty="0"/>
              <a:t>Support </a:t>
            </a:r>
            <a:r>
              <a:rPr lang="en" altLang="zh-CN" b="1" dirty="0">
                <a:solidFill>
                  <a:srgbClr val="BE374B"/>
                </a:solidFill>
              </a:rPr>
              <a:t>efficient</a:t>
            </a:r>
            <a:r>
              <a:rPr lang="en" altLang="zh-CN" dirty="0"/>
              <a:t> </a:t>
            </a:r>
            <a:r>
              <a:rPr lang="en" altLang="zh-CN" b="1" dirty="0">
                <a:solidFill>
                  <a:srgbClr val="C00000"/>
                </a:solidFill>
              </a:rPr>
              <a:t>range</a:t>
            </a:r>
            <a:r>
              <a:rPr lang="en" altLang="zh-CN" dirty="0"/>
              <a:t> operations (e.g., Scan)</a:t>
            </a:r>
            <a:endParaRPr lang="en" altLang="zh-CN" b="0" dirty="0"/>
          </a:p>
          <a:p>
            <a:r>
              <a:rPr kumimoji="1" lang="en" altLang="zh-CN" dirty="0"/>
              <a:t>Many variants exist, e.g., </a:t>
            </a:r>
            <a:r>
              <a:rPr kumimoji="1" lang="en" altLang="zh-CN" dirty="0" err="1"/>
              <a:t>B+Tree</a:t>
            </a:r>
            <a:r>
              <a:rPr kumimoji="1" lang="en" altLang="zh-CN" dirty="0"/>
              <a:t> </a:t>
            </a:r>
          </a:p>
          <a:p>
            <a:pPr lvl="1"/>
            <a:r>
              <a:rPr kumimoji="1" lang="en" altLang="zh-CN" dirty="0"/>
              <a:t>All the leaf nodes of the B-tree must be at the same level</a:t>
            </a:r>
          </a:p>
          <a:p>
            <a:pPr lvl="2"/>
            <a:r>
              <a:rPr kumimoji="1" lang="en" altLang="zh-CN" dirty="0"/>
              <a:t>Simper to link lea</a:t>
            </a:r>
            <a:r>
              <a:rPr kumimoji="1" lang="en-US" altLang="zh-CN" dirty="0"/>
              <a:t>f</a:t>
            </a:r>
            <a:r>
              <a:rPr kumimoji="1" lang="en" altLang="zh-CN" dirty="0"/>
              <a:t> nodes to support range queries </a:t>
            </a:r>
          </a:p>
          <a:p>
            <a:pPr lvl="1"/>
            <a:endParaRPr kumimoji="1" lang="en" altLang="zh-CN" dirty="0"/>
          </a:p>
        </p:txBody>
      </p:sp>
    </p:spTree>
    <p:extLst>
      <p:ext uri="{BB962C8B-B14F-4D97-AF65-F5344CB8AC3E}">
        <p14:creationId xmlns:p14="http://schemas.microsoft.com/office/powerpoint/2010/main" val="35357231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D61C3E-2491-4749-A6FD-F3D634DC2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 example (fanout = 5)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A2B953-3474-FB44-83AE-ECB2DC7B5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sp>
        <p:nvSpPr>
          <p:cNvPr id="5" name="AutoShape 45">
            <a:extLst>
              <a:ext uri="{FF2B5EF4-FFF2-40B4-BE49-F238E27FC236}">
                <a16:creationId xmlns:a16="http://schemas.microsoft.com/office/drawing/2014/main" id="{309102FB-C023-0248-B66E-0510DF43A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204A6ACA-A041-5D4B-B237-C16FDD76C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" name="Rectangle 48">
            <a:extLst>
              <a:ext uri="{FF2B5EF4-FFF2-40B4-BE49-F238E27FC236}">
                <a16:creationId xmlns:a16="http://schemas.microsoft.com/office/drawing/2014/main" id="{97762150-1849-6C47-BA13-BAEE8D7DE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A31E9601-3D59-0C42-B6CD-8534D3B89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CE769860-D4A9-F84C-91FA-644052DAA7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55">
            <a:extLst>
              <a:ext uri="{FF2B5EF4-FFF2-40B4-BE49-F238E27FC236}">
                <a16:creationId xmlns:a16="http://schemas.microsoft.com/office/drawing/2014/main" id="{207FC4F3-5124-344F-A206-D7C66EA91A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56">
            <a:extLst>
              <a:ext uri="{FF2B5EF4-FFF2-40B4-BE49-F238E27FC236}">
                <a16:creationId xmlns:a16="http://schemas.microsoft.com/office/drawing/2014/main" id="{59AC151F-5E56-2F4B-9459-E95BE0F5724B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57">
            <a:extLst>
              <a:ext uri="{FF2B5EF4-FFF2-40B4-BE49-F238E27FC236}">
                <a16:creationId xmlns:a16="http://schemas.microsoft.com/office/drawing/2014/main" id="{24A79499-AAD3-024F-8EE5-D9989683751D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59">
            <a:extLst>
              <a:ext uri="{FF2B5EF4-FFF2-40B4-BE49-F238E27FC236}">
                <a16:creationId xmlns:a16="http://schemas.microsoft.com/office/drawing/2014/main" id="{5C6E8D76-1FD1-674E-B0EA-3D19C3E1DF4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Line 60">
            <a:extLst>
              <a:ext uri="{FF2B5EF4-FFF2-40B4-BE49-F238E27FC236}">
                <a16:creationId xmlns:a16="http://schemas.microsoft.com/office/drawing/2014/main" id="{3F25C68F-3F04-1043-BF50-7DC97F50386F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61">
            <a:extLst>
              <a:ext uri="{FF2B5EF4-FFF2-40B4-BE49-F238E27FC236}">
                <a16:creationId xmlns:a16="http://schemas.microsoft.com/office/drawing/2014/main" id="{2217BEDB-85FF-8E40-8001-04D74529A0F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Line 65">
            <a:extLst>
              <a:ext uri="{FF2B5EF4-FFF2-40B4-BE49-F238E27FC236}">
                <a16:creationId xmlns:a16="http://schemas.microsoft.com/office/drawing/2014/main" id="{E4139D6B-B659-FC4D-ACBA-516E9D1E90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AutoShape 66">
            <a:extLst>
              <a:ext uri="{FF2B5EF4-FFF2-40B4-BE49-F238E27FC236}">
                <a16:creationId xmlns:a16="http://schemas.microsoft.com/office/drawing/2014/main" id="{BAB2D28B-94C3-D04B-BD5E-91DA9E055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67">
            <a:extLst>
              <a:ext uri="{FF2B5EF4-FFF2-40B4-BE49-F238E27FC236}">
                <a16:creationId xmlns:a16="http://schemas.microsoft.com/office/drawing/2014/main" id="{6EE3DB56-22AB-1644-A452-6218AE24C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19" name="Line 71">
            <a:extLst>
              <a:ext uri="{FF2B5EF4-FFF2-40B4-BE49-F238E27FC236}">
                <a16:creationId xmlns:a16="http://schemas.microsoft.com/office/drawing/2014/main" id="{77E4ABAC-ACE3-7740-8970-68DDE7DDF3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72">
            <a:extLst>
              <a:ext uri="{FF2B5EF4-FFF2-40B4-BE49-F238E27FC236}">
                <a16:creationId xmlns:a16="http://schemas.microsoft.com/office/drawing/2014/main" id="{C219DEAE-8AEA-CE4F-BD5D-9DAD51856AC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73">
            <a:extLst>
              <a:ext uri="{FF2B5EF4-FFF2-40B4-BE49-F238E27FC236}">
                <a16:creationId xmlns:a16="http://schemas.microsoft.com/office/drawing/2014/main" id="{7FAFEF0E-2A14-334D-9D5C-3A866C37C5E7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74">
            <a:extLst>
              <a:ext uri="{FF2B5EF4-FFF2-40B4-BE49-F238E27FC236}">
                <a16:creationId xmlns:a16="http://schemas.microsoft.com/office/drawing/2014/main" id="{BCBEAAE2-39B1-6A4A-8C41-9F55505584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75">
            <a:extLst>
              <a:ext uri="{FF2B5EF4-FFF2-40B4-BE49-F238E27FC236}">
                <a16:creationId xmlns:a16="http://schemas.microsoft.com/office/drawing/2014/main" id="{10B860A7-FD23-7C4C-9BCD-7738B6D282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76">
            <a:extLst>
              <a:ext uri="{FF2B5EF4-FFF2-40B4-BE49-F238E27FC236}">
                <a16:creationId xmlns:a16="http://schemas.microsoft.com/office/drawing/2014/main" id="{1D53E173-C5D9-BF4D-B54D-4A9567D049DF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77">
            <a:extLst>
              <a:ext uri="{FF2B5EF4-FFF2-40B4-BE49-F238E27FC236}">
                <a16:creationId xmlns:a16="http://schemas.microsoft.com/office/drawing/2014/main" id="{1B2BD8FA-360B-F44D-8A2C-641265CE68D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78">
            <a:extLst>
              <a:ext uri="{FF2B5EF4-FFF2-40B4-BE49-F238E27FC236}">
                <a16:creationId xmlns:a16="http://schemas.microsoft.com/office/drawing/2014/main" id="{819F45FD-B544-5B45-96DD-AD4C8E49D9CA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AutoShape 79">
            <a:extLst>
              <a:ext uri="{FF2B5EF4-FFF2-40B4-BE49-F238E27FC236}">
                <a16:creationId xmlns:a16="http://schemas.microsoft.com/office/drawing/2014/main" id="{0618B911-4391-0746-9FCD-B3AF66384E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Rectangle 80">
            <a:extLst>
              <a:ext uri="{FF2B5EF4-FFF2-40B4-BE49-F238E27FC236}">
                <a16:creationId xmlns:a16="http://schemas.microsoft.com/office/drawing/2014/main" id="{C0313801-4035-0146-98EF-090D5CADD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29" name="Rectangle 81">
            <a:extLst>
              <a:ext uri="{FF2B5EF4-FFF2-40B4-BE49-F238E27FC236}">
                <a16:creationId xmlns:a16="http://schemas.microsoft.com/office/drawing/2014/main" id="{19F50A09-2201-AC49-95EA-B79487198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30" name="Line 84">
            <a:extLst>
              <a:ext uri="{FF2B5EF4-FFF2-40B4-BE49-F238E27FC236}">
                <a16:creationId xmlns:a16="http://schemas.microsoft.com/office/drawing/2014/main" id="{A6E9E24F-0506-CE4B-AC48-4532A820C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85">
            <a:extLst>
              <a:ext uri="{FF2B5EF4-FFF2-40B4-BE49-F238E27FC236}">
                <a16:creationId xmlns:a16="http://schemas.microsoft.com/office/drawing/2014/main" id="{64BA7847-F2A5-5F43-8D54-7AAA25A38316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Line 86">
            <a:extLst>
              <a:ext uri="{FF2B5EF4-FFF2-40B4-BE49-F238E27FC236}">
                <a16:creationId xmlns:a16="http://schemas.microsoft.com/office/drawing/2014/main" id="{145346E5-C665-B64B-8425-B8029253A019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87">
            <a:extLst>
              <a:ext uri="{FF2B5EF4-FFF2-40B4-BE49-F238E27FC236}">
                <a16:creationId xmlns:a16="http://schemas.microsoft.com/office/drawing/2014/main" id="{34D946B4-1C81-F24B-8928-271E03A4DC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88">
            <a:extLst>
              <a:ext uri="{FF2B5EF4-FFF2-40B4-BE49-F238E27FC236}">
                <a16:creationId xmlns:a16="http://schemas.microsoft.com/office/drawing/2014/main" id="{F21D2352-E236-1C42-90A4-EA087927F65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Line 89">
            <a:extLst>
              <a:ext uri="{FF2B5EF4-FFF2-40B4-BE49-F238E27FC236}">
                <a16:creationId xmlns:a16="http://schemas.microsoft.com/office/drawing/2014/main" id="{EDCA0DCD-7AC4-0845-A783-4A68339E969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90">
            <a:extLst>
              <a:ext uri="{FF2B5EF4-FFF2-40B4-BE49-F238E27FC236}">
                <a16:creationId xmlns:a16="http://schemas.microsoft.com/office/drawing/2014/main" id="{ADFD61B3-41EF-6343-9220-AEFD53E762CD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" name="Line 91">
            <a:extLst>
              <a:ext uri="{FF2B5EF4-FFF2-40B4-BE49-F238E27FC236}">
                <a16:creationId xmlns:a16="http://schemas.microsoft.com/office/drawing/2014/main" id="{68EDAA5D-583E-B945-B993-9D43D229B1A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Oval 99">
            <a:extLst>
              <a:ext uri="{FF2B5EF4-FFF2-40B4-BE49-F238E27FC236}">
                <a16:creationId xmlns:a16="http://schemas.microsoft.com/office/drawing/2014/main" id="{474437EC-FDAC-FC47-819E-8E63B9C82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Line 100">
            <a:extLst>
              <a:ext uri="{FF2B5EF4-FFF2-40B4-BE49-F238E27FC236}">
                <a16:creationId xmlns:a16="http://schemas.microsoft.com/office/drawing/2014/main" id="{225D9AA8-8639-394E-9162-DF8FA08C7C6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Rectangle 101">
            <a:extLst>
              <a:ext uri="{FF2B5EF4-FFF2-40B4-BE49-F238E27FC236}">
                <a16:creationId xmlns:a16="http://schemas.microsoft.com/office/drawing/2014/main" id="{E7B02DEC-8917-FF43-AF59-010EAFE13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Oval 102">
            <a:extLst>
              <a:ext uri="{FF2B5EF4-FFF2-40B4-BE49-F238E27FC236}">
                <a16:creationId xmlns:a16="http://schemas.microsoft.com/office/drawing/2014/main" id="{BC144B9D-DBF4-CF4D-90DE-78AD93189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Line 103">
            <a:extLst>
              <a:ext uri="{FF2B5EF4-FFF2-40B4-BE49-F238E27FC236}">
                <a16:creationId xmlns:a16="http://schemas.microsoft.com/office/drawing/2014/main" id="{D8497DC1-AD8D-534B-A213-478EF3027377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Rectangle 104">
            <a:extLst>
              <a:ext uri="{FF2B5EF4-FFF2-40B4-BE49-F238E27FC236}">
                <a16:creationId xmlns:a16="http://schemas.microsoft.com/office/drawing/2014/main" id="{FE150546-B080-194B-85EF-0D1ACDF2B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Oval 105">
            <a:extLst>
              <a:ext uri="{FF2B5EF4-FFF2-40B4-BE49-F238E27FC236}">
                <a16:creationId xmlns:a16="http://schemas.microsoft.com/office/drawing/2014/main" id="{B03AF601-18AC-524D-935B-5110DCB57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" name="Line 106">
            <a:extLst>
              <a:ext uri="{FF2B5EF4-FFF2-40B4-BE49-F238E27FC236}">
                <a16:creationId xmlns:a16="http://schemas.microsoft.com/office/drawing/2014/main" id="{66EA14B9-C181-EC47-90DA-6BFFB589346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Rectangle 107">
            <a:extLst>
              <a:ext uri="{FF2B5EF4-FFF2-40B4-BE49-F238E27FC236}">
                <a16:creationId xmlns:a16="http://schemas.microsoft.com/office/drawing/2014/main" id="{170BAF49-D452-E846-A78B-953636FC7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Oval 111">
            <a:extLst>
              <a:ext uri="{FF2B5EF4-FFF2-40B4-BE49-F238E27FC236}">
                <a16:creationId xmlns:a16="http://schemas.microsoft.com/office/drawing/2014/main" id="{0EDC0918-77E4-D249-A940-45F241B39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Line 112">
            <a:extLst>
              <a:ext uri="{FF2B5EF4-FFF2-40B4-BE49-F238E27FC236}">
                <a16:creationId xmlns:a16="http://schemas.microsoft.com/office/drawing/2014/main" id="{E0066C55-AD6C-6549-BFA4-465D1852FE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" name="Rectangle 113">
            <a:extLst>
              <a:ext uri="{FF2B5EF4-FFF2-40B4-BE49-F238E27FC236}">
                <a16:creationId xmlns:a16="http://schemas.microsoft.com/office/drawing/2014/main" id="{8E57FA98-22DA-3C4A-9C8E-6C7AD6EA4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Oval 114">
            <a:extLst>
              <a:ext uri="{FF2B5EF4-FFF2-40B4-BE49-F238E27FC236}">
                <a16:creationId xmlns:a16="http://schemas.microsoft.com/office/drawing/2014/main" id="{824E8F14-054A-2F49-BEDB-4A8200DC2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Line 115">
            <a:extLst>
              <a:ext uri="{FF2B5EF4-FFF2-40B4-BE49-F238E27FC236}">
                <a16:creationId xmlns:a16="http://schemas.microsoft.com/office/drawing/2014/main" id="{A0B5400F-46D1-A144-86B6-8AEC1FEB244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Rectangle 116">
            <a:extLst>
              <a:ext uri="{FF2B5EF4-FFF2-40B4-BE49-F238E27FC236}">
                <a16:creationId xmlns:a16="http://schemas.microsoft.com/office/drawing/2014/main" id="{B282D50A-3B36-A748-97CF-ECDA71B95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Oval 117">
            <a:extLst>
              <a:ext uri="{FF2B5EF4-FFF2-40B4-BE49-F238E27FC236}">
                <a16:creationId xmlns:a16="http://schemas.microsoft.com/office/drawing/2014/main" id="{13E5E217-A192-DA45-8BDA-E15954F6E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Line 118">
            <a:extLst>
              <a:ext uri="{FF2B5EF4-FFF2-40B4-BE49-F238E27FC236}">
                <a16:creationId xmlns:a16="http://schemas.microsoft.com/office/drawing/2014/main" id="{5170C398-CB83-C049-8829-DE2BBE0E8A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" name="Oval 120">
            <a:extLst>
              <a:ext uri="{FF2B5EF4-FFF2-40B4-BE49-F238E27FC236}">
                <a16:creationId xmlns:a16="http://schemas.microsoft.com/office/drawing/2014/main" id="{8AB8FB1C-7416-0C40-8C69-914BA99D6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" name="Line 121">
            <a:extLst>
              <a:ext uri="{FF2B5EF4-FFF2-40B4-BE49-F238E27FC236}">
                <a16:creationId xmlns:a16="http://schemas.microsoft.com/office/drawing/2014/main" id="{09CF88CA-3791-DE47-AA85-CFB831C726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6A66AE7-DB2A-3C8D-B3B3-F62501E167A9}"/>
              </a:ext>
            </a:extLst>
          </p:cNvPr>
          <p:cNvSpPr txBox="1"/>
          <p:nvPr/>
        </p:nvSpPr>
        <p:spPr>
          <a:xfrm>
            <a:off x="2447567" y="4592626"/>
            <a:ext cx="4219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Value location in the log-structured file </a:t>
            </a:r>
            <a:endParaRPr kumimoji="1" lang="zh-CN" altLang="en-US" dirty="0"/>
          </a:p>
        </p:txBody>
      </p:sp>
      <p:sp>
        <p:nvSpPr>
          <p:cNvPr id="38" name="任意形状 37">
            <a:extLst>
              <a:ext uri="{FF2B5EF4-FFF2-40B4-BE49-F238E27FC236}">
                <a16:creationId xmlns:a16="http://schemas.microsoft.com/office/drawing/2014/main" id="{ED4FA258-A902-D740-7DB3-CE1526F23CA1}"/>
              </a:ext>
            </a:extLst>
          </p:cNvPr>
          <p:cNvSpPr/>
          <p:nvPr/>
        </p:nvSpPr>
        <p:spPr>
          <a:xfrm>
            <a:off x="2102873" y="4049486"/>
            <a:ext cx="406571" cy="728770"/>
          </a:xfrm>
          <a:custGeom>
            <a:avLst/>
            <a:gdLst>
              <a:gd name="connsiteX0" fmla="*/ 406571 w 406571"/>
              <a:gd name="connsiteY0" fmla="*/ 728770 h 728770"/>
              <a:gd name="connsiteX1" fmla="*/ 935 w 406571"/>
              <a:gd name="connsiteY1" fmla="*/ 508764 h 728770"/>
              <a:gd name="connsiteX2" fmla="*/ 317193 w 406571"/>
              <a:gd name="connsiteY2" fmla="*/ 0 h 728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571" h="728770">
                <a:moveTo>
                  <a:pt x="406571" y="728770"/>
                </a:moveTo>
                <a:cubicBezTo>
                  <a:pt x="211201" y="679498"/>
                  <a:pt x="15831" y="630226"/>
                  <a:pt x="935" y="508764"/>
                </a:cubicBezTo>
                <a:cubicBezTo>
                  <a:pt x="-13961" y="387302"/>
                  <a:pt x="151616" y="193651"/>
                  <a:pt x="317193" y="0"/>
                </a:cubicBezTo>
              </a:path>
            </a:pathLst>
          </a:custGeom>
          <a:noFill/>
          <a:ln w="1905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35864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44BD3D-5460-C245-82E0-DF838D793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 example: Get(2)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EE24D3-9733-5345-A1AF-292888057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5" name="AutoShape 45">
            <a:extLst>
              <a:ext uri="{FF2B5EF4-FFF2-40B4-BE49-F238E27FC236}">
                <a16:creationId xmlns:a16="http://schemas.microsoft.com/office/drawing/2014/main" id="{C722E9D1-F628-CD4A-A1ED-8B0ACB91A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F2B10782-E716-3E4A-86B4-977739F37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" name="Rectangle 48">
            <a:extLst>
              <a:ext uri="{FF2B5EF4-FFF2-40B4-BE49-F238E27FC236}">
                <a16:creationId xmlns:a16="http://schemas.microsoft.com/office/drawing/2014/main" id="{CA654781-E233-4C48-B0A2-6EB6CC20D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CA1985EC-D1C6-FA4C-BB98-87CC65EA1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40B94817-C927-E943-86EE-EF21210449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55">
            <a:extLst>
              <a:ext uri="{FF2B5EF4-FFF2-40B4-BE49-F238E27FC236}">
                <a16:creationId xmlns:a16="http://schemas.microsoft.com/office/drawing/2014/main" id="{E90AD9E0-7E4E-1C49-9BDC-3BB315514CF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56">
            <a:extLst>
              <a:ext uri="{FF2B5EF4-FFF2-40B4-BE49-F238E27FC236}">
                <a16:creationId xmlns:a16="http://schemas.microsoft.com/office/drawing/2014/main" id="{19814DF5-5D67-F444-9260-CB133C42F509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57">
            <a:extLst>
              <a:ext uri="{FF2B5EF4-FFF2-40B4-BE49-F238E27FC236}">
                <a16:creationId xmlns:a16="http://schemas.microsoft.com/office/drawing/2014/main" id="{9EB05901-CD44-6848-9AA8-1D345AB7CF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59">
            <a:extLst>
              <a:ext uri="{FF2B5EF4-FFF2-40B4-BE49-F238E27FC236}">
                <a16:creationId xmlns:a16="http://schemas.microsoft.com/office/drawing/2014/main" id="{F900336F-4D23-154A-8D8C-4F30AB3AED3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Line 60">
            <a:extLst>
              <a:ext uri="{FF2B5EF4-FFF2-40B4-BE49-F238E27FC236}">
                <a16:creationId xmlns:a16="http://schemas.microsoft.com/office/drawing/2014/main" id="{1874AFEE-953F-E944-BBDE-36B2ED40F3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61">
            <a:extLst>
              <a:ext uri="{FF2B5EF4-FFF2-40B4-BE49-F238E27FC236}">
                <a16:creationId xmlns:a16="http://schemas.microsoft.com/office/drawing/2014/main" id="{DFA53500-E28F-DD40-80C4-A4E9FCE9BCA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Line 65">
            <a:extLst>
              <a:ext uri="{FF2B5EF4-FFF2-40B4-BE49-F238E27FC236}">
                <a16:creationId xmlns:a16="http://schemas.microsoft.com/office/drawing/2014/main" id="{8CFB4D33-F636-524C-8684-011E41E1DFF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AutoShape 66">
            <a:extLst>
              <a:ext uri="{FF2B5EF4-FFF2-40B4-BE49-F238E27FC236}">
                <a16:creationId xmlns:a16="http://schemas.microsoft.com/office/drawing/2014/main" id="{AF9A2171-DBD5-DB44-A4AF-F4F3249EC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67">
            <a:extLst>
              <a:ext uri="{FF2B5EF4-FFF2-40B4-BE49-F238E27FC236}">
                <a16:creationId xmlns:a16="http://schemas.microsoft.com/office/drawing/2014/main" id="{D428A5FE-DDA9-D54C-8DA0-853292213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19" name="Line 71">
            <a:extLst>
              <a:ext uri="{FF2B5EF4-FFF2-40B4-BE49-F238E27FC236}">
                <a16:creationId xmlns:a16="http://schemas.microsoft.com/office/drawing/2014/main" id="{5E628CC1-D3DA-E843-A673-0D30709C9F1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72">
            <a:extLst>
              <a:ext uri="{FF2B5EF4-FFF2-40B4-BE49-F238E27FC236}">
                <a16:creationId xmlns:a16="http://schemas.microsoft.com/office/drawing/2014/main" id="{158BAC72-DDAE-CD4F-B769-4C711844482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73">
            <a:extLst>
              <a:ext uri="{FF2B5EF4-FFF2-40B4-BE49-F238E27FC236}">
                <a16:creationId xmlns:a16="http://schemas.microsoft.com/office/drawing/2014/main" id="{39EA759E-FA53-7949-87DC-823C2CBE61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74">
            <a:extLst>
              <a:ext uri="{FF2B5EF4-FFF2-40B4-BE49-F238E27FC236}">
                <a16:creationId xmlns:a16="http://schemas.microsoft.com/office/drawing/2014/main" id="{8032F539-828D-6342-BB57-887F11CA15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75">
            <a:extLst>
              <a:ext uri="{FF2B5EF4-FFF2-40B4-BE49-F238E27FC236}">
                <a16:creationId xmlns:a16="http://schemas.microsoft.com/office/drawing/2014/main" id="{3650AFB4-83D3-2048-BA34-2B90BC5D49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76">
            <a:extLst>
              <a:ext uri="{FF2B5EF4-FFF2-40B4-BE49-F238E27FC236}">
                <a16:creationId xmlns:a16="http://schemas.microsoft.com/office/drawing/2014/main" id="{3ACEF22B-2DF0-574A-82D2-A48CFF0FDB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77">
            <a:extLst>
              <a:ext uri="{FF2B5EF4-FFF2-40B4-BE49-F238E27FC236}">
                <a16:creationId xmlns:a16="http://schemas.microsoft.com/office/drawing/2014/main" id="{39D14840-0513-7245-B54E-42BFE68A523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78">
            <a:extLst>
              <a:ext uri="{FF2B5EF4-FFF2-40B4-BE49-F238E27FC236}">
                <a16:creationId xmlns:a16="http://schemas.microsoft.com/office/drawing/2014/main" id="{F594AE4D-35A8-8141-9D1A-2687B53114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AutoShape 79">
            <a:extLst>
              <a:ext uri="{FF2B5EF4-FFF2-40B4-BE49-F238E27FC236}">
                <a16:creationId xmlns:a16="http://schemas.microsoft.com/office/drawing/2014/main" id="{00A64275-BD5F-5245-A6FD-BED090472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Rectangle 80">
            <a:extLst>
              <a:ext uri="{FF2B5EF4-FFF2-40B4-BE49-F238E27FC236}">
                <a16:creationId xmlns:a16="http://schemas.microsoft.com/office/drawing/2014/main" id="{B233795C-62B9-CC43-865B-C52E585DC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29" name="Rectangle 81">
            <a:extLst>
              <a:ext uri="{FF2B5EF4-FFF2-40B4-BE49-F238E27FC236}">
                <a16:creationId xmlns:a16="http://schemas.microsoft.com/office/drawing/2014/main" id="{97FB1E05-343D-1849-894F-94ABA0E53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30" name="Line 84">
            <a:extLst>
              <a:ext uri="{FF2B5EF4-FFF2-40B4-BE49-F238E27FC236}">
                <a16:creationId xmlns:a16="http://schemas.microsoft.com/office/drawing/2014/main" id="{910DD4B6-BB3B-6046-B8EA-B0959D8FA05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85">
            <a:extLst>
              <a:ext uri="{FF2B5EF4-FFF2-40B4-BE49-F238E27FC236}">
                <a16:creationId xmlns:a16="http://schemas.microsoft.com/office/drawing/2014/main" id="{6A703630-9D5A-4141-8FFF-12E1763795BE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Line 86">
            <a:extLst>
              <a:ext uri="{FF2B5EF4-FFF2-40B4-BE49-F238E27FC236}">
                <a16:creationId xmlns:a16="http://schemas.microsoft.com/office/drawing/2014/main" id="{60F7B661-FD12-664B-B56B-0B189D529B58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87">
            <a:extLst>
              <a:ext uri="{FF2B5EF4-FFF2-40B4-BE49-F238E27FC236}">
                <a16:creationId xmlns:a16="http://schemas.microsoft.com/office/drawing/2014/main" id="{64AA673D-0F13-3F4A-8F3F-F13DFA7266F6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88">
            <a:extLst>
              <a:ext uri="{FF2B5EF4-FFF2-40B4-BE49-F238E27FC236}">
                <a16:creationId xmlns:a16="http://schemas.microsoft.com/office/drawing/2014/main" id="{B49DD9D9-29F9-774E-BB59-8EADE0142DE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Line 89">
            <a:extLst>
              <a:ext uri="{FF2B5EF4-FFF2-40B4-BE49-F238E27FC236}">
                <a16:creationId xmlns:a16="http://schemas.microsoft.com/office/drawing/2014/main" id="{57D62705-76D6-F946-BD67-17ED2E8A32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90">
            <a:extLst>
              <a:ext uri="{FF2B5EF4-FFF2-40B4-BE49-F238E27FC236}">
                <a16:creationId xmlns:a16="http://schemas.microsoft.com/office/drawing/2014/main" id="{D63249D4-21BB-F04F-B76F-76DCEC616D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" name="Line 91">
            <a:extLst>
              <a:ext uri="{FF2B5EF4-FFF2-40B4-BE49-F238E27FC236}">
                <a16:creationId xmlns:a16="http://schemas.microsoft.com/office/drawing/2014/main" id="{DC360E3D-8855-FA48-8E4F-5FC26B468151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Oval 99">
            <a:extLst>
              <a:ext uri="{FF2B5EF4-FFF2-40B4-BE49-F238E27FC236}">
                <a16:creationId xmlns:a16="http://schemas.microsoft.com/office/drawing/2014/main" id="{653B9ED2-63E0-2C44-9B40-EE26B1004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Line 100">
            <a:extLst>
              <a:ext uri="{FF2B5EF4-FFF2-40B4-BE49-F238E27FC236}">
                <a16:creationId xmlns:a16="http://schemas.microsoft.com/office/drawing/2014/main" id="{DA8D14E9-FE29-7D4A-8C25-49CAA7C0C2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Rectangle 101">
            <a:extLst>
              <a:ext uri="{FF2B5EF4-FFF2-40B4-BE49-F238E27FC236}">
                <a16:creationId xmlns:a16="http://schemas.microsoft.com/office/drawing/2014/main" id="{4B541E19-F143-6543-9CC7-778A29427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Oval 102">
            <a:extLst>
              <a:ext uri="{FF2B5EF4-FFF2-40B4-BE49-F238E27FC236}">
                <a16:creationId xmlns:a16="http://schemas.microsoft.com/office/drawing/2014/main" id="{49802228-CEBF-5E4F-B43D-D3343775D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Line 103">
            <a:extLst>
              <a:ext uri="{FF2B5EF4-FFF2-40B4-BE49-F238E27FC236}">
                <a16:creationId xmlns:a16="http://schemas.microsoft.com/office/drawing/2014/main" id="{581F89AE-B9B0-8A4F-99DF-0F6A1ADBC5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Rectangle 104">
            <a:extLst>
              <a:ext uri="{FF2B5EF4-FFF2-40B4-BE49-F238E27FC236}">
                <a16:creationId xmlns:a16="http://schemas.microsoft.com/office/drawing/2014/main" id="{049C0F21-07D3-EB4E-9993-539B0CB63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Oval 105">
            <a:extLst>
              <a:ext uri="{FF2B5EF4-FFF2-40B4-BE49-F238E27FC236}">
                <a16:creationId xmlns:a16="http://schemas.microsoft.com/office/drawing/2014/main" id="{D8C7D89C-9B49-B14D-8790-C88A4D9DB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" name="Line 106">
            <a:extLst>
              <a:ext uri="{FF2B5EF4-FFF2-40B4-BE49-F238E27FC236}">
                <a16:creationId xmlns:a16="http://schemas.microsoft.com/office/drawing/2014/main" id="{E973F0DC-6EB2-CF43-A02B-2BE35F8C34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Rectangle 107">
            <a:extLst>
              <a:ext uri="{FF2B5EF4-FFF2-40B4-BE49-F238E27FC236}">
                <a16:creationId xmlns:a16="http://schemas.microsoft.com/office/drawing/2014/main" id="{12DEED50-5339-634C-814B-894828338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Oval 111">
            <a:extLst>
              <a:ext uri="{FF2B5EF4-FFF2-40B4-BE49-F238E27FC236}">
                <a16:creationId xmlns:a16="http://schemas.microsoft.com/office/drawing/2014/main" id="{0F69F400-C043-0747-B941-DC0A19427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Line 112">
            <a:extLst>
              <a:ext uri="{FF2B5EF4-FFF2-40B4-BE49-F238E27FC236}">
                <a16:creationId xmlns:a16="http://schemas.microsoft.com/office/drawing/2014/main" id="{8F1527E0-67DB-0445-9EC1-DE9E62E723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" name="Rectangle 113">
            <a:extLst>
              <a:ext uri="{FF2B5EF4-FFF2-40B4-BE49-F238E27FC236}">
                <a16:creationId xmlns:a16="http://schemas.microsoft.com/office/drawing/2014/main" id="{F0954AAE-F0FE-7F4C-9992-B7C98231E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Oval 114">
            <a:extLst>
              <a:ext uri="{FF2B5EF4-FFF2-40B4-BE49-F238E27FC236}">
                <a16:creationId xmlns:a16="http://schemas.microsoft.com/office/drawing/2014/main" id="{9832988C-FD51-C44B-AEE5-1891875F7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Line 115">
            <a:extLst>
              <a:ext uri="{FF2B5EF4-FFF2-40B4-BE49-F238E27FC236}">
                <a16:creationId xmlns:a16="http://schemas.microsoft.com/office/drawing/2014/main" id="{2BF5D078-A600-8B45-8DAF-2BB304FD45B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Rectangle 116">
            <a:extLst>
              <a:ext uri="{FF2B5EF4-FFF2-40B4-BE49-F238E27FC236}">
                <a16:creationId xmlns:a16="http://schemas.microsoft.com/office/drawing/2014/main" id="{0364B7CA-E7CE-934E-8BD9-72D693614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Oval 117">
            <a:extLst>
              <a:ext uri="{FF2B5EF4-FFF2-40B4-BE49-F238E27FC236}">
                <a16:creationId xmlns:a16="http://schemas.microsoft.com/office/drawing/2014/main" id="{AAB68C29-FD47-1E41-91F8-5A2802CA3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Line 118">
            <a:extLst>
              <a:ext uri="{FF2B5EF4-FFF2-40B4-BE49-F238E27FC236}">
                <a16:creationId xmlns:a16="http://schemas.microsoft.com/office/drawing/2014/main" id="{198A06A3-A8AB-544A-B481-D207022B780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" name="Oval 120">
            <a:extLst>
              <a:ext uri="{FF2B5EF4-FFF2-40B4-BE49-F238E27FC236}">
                <a16:creationId xmlns:a16="http://schemas.microsoft.com/office/drawing/2014/main" id="{C31BD303-34A7-534C-9178-5D29CD9156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rgbClr val="0432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" name="Line 121">
            <a:extLst>
              <a:ext uri="{FF2B5EF4-FFF2-40B4-BE49-F238E27FC236}">
                <a16:creationId xmlns:a16="http://schemas.microsoft.com/office/drawing/2014/main" id="{FC036364-C979-654E-9189-7170A79E450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63500">
            <a:solidFill>
              <a:srgbClr val="0432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7750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44BD3D-5460-C245-82E0-DF838D793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 example: Get(2)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EE24D3-9733-5345-A1AF-292888057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sp>
        <p:nvSpPr>
          <p:cNvPr id="5" name="AutoShape 45">
            <a:extLst>
              <a:ext uri="{FF2B5EF4-FFF2-40B4-BE49-F238E27FC236}">
                <a16:creationId xmlns:a16="http://schemas.microsoft.com/office/drawing/2014/main" id="{C722E9D1-F628-CD4A-A1ED-8B0ACB91A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F2B10782-E716-3E4A-86B4-977739F37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" name="Rectangle 48">
            <a:extLst>
              <a:ext uri="{FF2B5EF4-FFF2-40B4-BE49-F238E27FC236}">
                <a16:creationId xmlns:a16="http://schemas.microsoft.com/office/drawing/2014/main" id="{CA654781-E233-4C48-B0A2-6EB6CC20D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CA1985EC-D1C6-FA4C-BB98-87CC65EA1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40B94817-C927-E943-86EE-EF21210449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55">
            <a:extLst>
              <a:ext uri="{FF2B5EF4-FFF2-40B4-BE49-F238E27FC236}">
                <a16:creationId xmlns:a16="http://schemas.microsoft.com/office/drawing/2014/main" id="{E90AD9E0-7E4E-1C49-9BDC-3BB315514CF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56">
            <a:extLst>
              <a:ext uri="{FF2B5EF4-FFF2-40B4-BE49-F238E27FC236}">
                <a16:creationId xmlns:a16="http://schemas.microsoft.com/office/drawing/2014/main" id="{19814DF5-5D67-F444-9260-CB133C42F509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57">
            <a:extLst>
              <a:ext uri="{FF2B5EF4-FFF2-40B4-BE49-F238E27FC236}">
                <a16:creationId xmlns:a16="http://schemas.microsoft.com/office/drawing/2014/main" id="{9EB05901-CD44-6848-9AA8-1D345AB7CF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59">
            <a:extLst>
              <a:ext uri="{FF2B5EF4-FFF2-40B4-BE49-F238E27FC236}">
                <a16:creationId xmlns:a16="http://schemas.microsoft.com/office/drawing/2014/main" id="{F900336F-4D23-154A-8D8C-4F30AB3AED3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Line 60">
            <a:extLst>
              <a:ext uri="{FF2B5EF4-FFF2-40B4-BE49-F238E27FC236}">
                <a16:creationId xmlns:a16="http://schemas.microsoft.com/office/drawing/2014/main" id="{1874AFEE-953F-E944-BBDE-36B2ED40F3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61">
            <a:extLst>
              <a:ext uri="{FF2B5EF4-FFF2-40B4-BE49-F238E27FC236}">
                <a16:creationId xmlns:a16="http://schemas.microsoft.com/office/drawing/2014/main" id="{DFA53500-E28F-DD40-80C4-A4E9FCE9BCA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Line 65">
            <a:extLst>
              <a:ext uri="{FF2B5EF4-FFF2-40B4-BE49-F238E27FC236}">
                <a16:creationId xmlns:a16="http://schemas.microsoft.com/office/drawing/2014/main" id="{8CFB4D33-F636-524C-8684-011E41E1DFF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AutoShape 66">
            <a:extLst>
              <a:ext uri="{FF2B5EF4-FFF2-40B4-BE49-F238E27FC236}">
                <a16:creationId xmlns:a16="http://schemas.microsoft.com/office/drawing/2014/main" id="{AF9A2171-DBD5-DB44-A4AF-F4F3249EC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67">
            <a:extLst>
              <a:ext uri="{FF2B5EF4-FFF2-40B4-BE49-F238E27FC236}">
                <a16:creationId xmlns:a16="http://schemas.microsoft.com/office/drawing/2014/main" id="{D428A5FE-DDA9-D54C-8DA0-853292213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19" name="Line 71">
            <a:extLst>
              <a:ext uri="{FF2B5EF4-FFF2-40B4-BE49-F238E27FC236}">
                <a16:creationId xmlns:a16="http://schemas.microsoft.com/office/drawing/2014/main" id="{5E628CC1-D3DA-E843-A673-0D30709C9F1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72">
            <a:extLst>
              <a:ext uri="{FF2B5EF4-FFF2-40B4-BE49-F238E27FC236}">
                <a16:creationId xmlns:a16="http://schemas.microsoft.com/office/drawing/2014/main" id="{158BAC72-DDAE-CD4F-B769-4C711844482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73">
            <a:extLst>
              <a:ext uri="{FF2B5EF4-FFF2-40B4-BE49-F238E27FC236}">
                <a16:creationId xmlns:a16="http://schemas.microsoft.com/office/drawing/2014/main" id="{39EA759E-FA53-7949-87DC-823C2CBE61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74">
            <a:extLst>
              <a:ext uri="{FF2B5EF4-FFF2-40B4-BE49-F238E27FC236}">
                <a16:creationId xmlns:a16="http://schemas.microsoft.com/office/drawing/2014/main" id="{8032F539-828D-6342-BB57-887F11CA15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75">
            <a:extLst>
              <a:ext uri="{FF2B5EF4-FFF2-40B4-BE49-F238E27FC236}">
                <a16:creationId xmlns:a16="http://schemas.microsoft.com/office/drawing/2014/main" id="{3650AFB4-83D3-2048-BA34-2B90BC5D49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76">
            <a:extLst>
              <a:ext uri="{FF2B5EF4-FFF2-40B4-BE49-F238E27FC236}">
                <a16:creationId xmlns:a16="http://schemas.microsoft.com/office/drawing/2014/main" id="{3ACEF22B-2DF0-574A-82D2-A48CFF0FDB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77">
            <a:extLst>
              <a:ext uri="{FF2B5EF4-FFF2-40B4-BE49-F238E27FC236}">
                <a16:creationId xmlns:a16="http://schemas.microsoft.com/office/drawing/2014/main" id="{39D14840-0513-7245-B54E-42BFE68A523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78">
            <a:extLst>
              <a:ext uri="{FF2B5EF4-FFF2-40B4-BE49-F238E27FC236}">
                <a16:creationId xmlns:a16="http://schemas.microsoft.com/office/drawing/2014/main" id="{F594AE4D-35A8-8141-9D1A-2687B53114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AutoShape 79">
            <a:extLst>
              <a:ext uri="{FF2B5EF4-FFF2-40B4-BE49-F238E27FC236}">
                <a16:creationId xmlns:a16="http://schemas.microsoft.com/office/drawing/2014/main" id="{00A64275-BD5F-5245-A6FD-BED090472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Rectangle 80">
            <a:extLst>
              <a:ext uri="{FF2B5EF4-FFF2-40B4-BE49-F238E27FC236}">
                <a16:creationId xmlns:a16="http://schemas.microsoft.com/office/drawing/2014/main" id="{B233795C-62B9-CC43-865B-C52E585DC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29" name="Rectangle 81">
            <a:extLst>
              <a:ext uri="{FF2B5EF4-FFF2-40B4-BE49-F238E27FC236}">
                <a16:creationId xmlns:a16="http://schemas.microsoft.com/office/drawing/2014/main" id="{97FB1E05-343D-1849-894F-94ABA0E53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30" name="Line 84">
            <a:extLst>
              <a:ext uri="{FF2B5EF4-FFF2-40B4-BE49-F238E27FC236}">
                <a16:creationId xmlns:a16="http://schemas.microsoft.com/office/drawing/2014/main" id="{910DD4B6-BB3B-6046-B8EA-B0959D8FA05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85">
            <a:extLst>
              <a:ext uri="{FF2B5EF4-FFF2-40B4-BE49-F238E27FC236}">
                <a16:creationId xmlns:a16="http://schemas.microsoft.com/office/drawing/2014/main" id="{6A703630-9D5A-4141-8FFF-12E1763795BE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Line 86">
            <a:extLst>
              <a:ext uri="{FF2B5EF4-FFF2-40B4-BE49-F238E27FC236}">
                <a16:creationId xmlns:a16="http://schemas.microsoft.com/office/drawing/2014/main" id="{60F7B661-FD12-664B-B56B-0B189D529B58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87">
            <a:extLst>
              <a:ext uri="{FF2B5EF4-FFF2-40B4-BE49-F238E27FC236}">
                <a16:creationId xmlns:a16="http://schemas.microsoft.com/office/drawing/2014/main" id="{64AA673D-0F13-3F4A-8F3F-F13DFA7266F6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88">
            <a:extLst>
              <a:ext uri="{FF2B5EF4-FFF2-40B4-BE49-F238E27FC236}">
                <a16:creationId xmlns:a16="http://schemas.microsoft.com/office/drawing/2014/main" id="{B49DD9D9-29F9-774E-BB59-8EADE0142DE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Line 89">
            <a:extLst>
              <a:ext uri="{FF2B5EF4-FFF2-40B4-BE49-F238E27FC236}">
                <a16:creationId xmlns:a16="http://schemas.microsoft.com/office/drawing/2014/main" id="{57D62705-76D6-F946-BD67-17ED2E8A32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90">
            <a:extLst>
              <a:ext uri="{FF2B5EF4-FFF2-40B4-BE49-F238E27FC236}">
                <a16:creationId xmlns:a16="http://schemas.microsoft.com/office/drawing/2014/main" id="{D63249D4-21BB-F04F-B76F-76DCEC616D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" name="Line 91">
            <a:extLst>
              <a:ext uri="{FF2B5EF4-FFF2-40B4-BE49-F238E27FC236}">
                <a16:creationId xmlns:a16="http://schemas.microsoft.com/office/drawing/2014/main" id="{DC360E3D-8855-FA48-8E4F-5FC26B468151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Oval 99">
            <a:extLst>
              <a:ext uri="{FF2B5EF4-FFF2-40B4-BE49-F238E27FC236}">
                <a16:creationId xmlns:a16="http://schemas.microsoft.com/office/drawing/2014/main" id="{653B9ED2-63E0-2C44-9B40-EE26B1004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Line 100">
            <a:extLst>
              <a:ext uri="{FF2B5EF4-FFF2-40B4-BE49-F238E27FC236}">
                <a16:creationId xmlns:a16="http://schemas.microsoft.com/office/drawing/2014/main" id="{DA8D14E9-FE29-7D4A-8C25-49CAA7C0C2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Rectangle 101">
            <a:extLst>
              <a:ext uri="{FF2B5EF4-FFF2-40B4-BE49-F238E27FC236}">
                <a16:creationId xmlns:a16="http://schemas.microsoft.com/office/drawing/2014/main" id="{4B541E19-F143-6543-9CC7-778A29427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Oval 102">
            <a:extLst>
              <a:ext uri="{FF2B5EF4-FFF2-40B4-BE49-F238E27FC236}">
                <a16:creationId xmlns:a16="http://schemas.microsoft.com/office/drawing/2014/main" id="{49802228-CEBF-5E4F-B43D-D3343775D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Line 103">
            <a:extLst>
              <a:ext uri="{FF2B5EF4-FFF2-40B4-BE49-F238E27FC236}">
                <a16:creationId xmlns:a16="http://schemas.microsoft.com/office/drawing/2014/main" id="{581F89AE-B9B0-8A4F-99DF-0F6A1ADBC5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Rectangle 104">
            <a:extLst>
              <a:ext uri="{FF2B5EF4-FFF2-40B4-BE49-F238E27FC236}">
                <a16:creationId xmlns:a16="http://schemas.microsoft.com/office/drawing/2014/main" id="{049C0F21-07D3-EB4E-9993-539B0CB63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Oval 105">
            <a:extLst>
              <a:ext uri="{FF2B5EF4-FFF2-40B4-BE49-F238E27FC236}">
                <a16:creationId xmlns:a16="http://schemas.microsoft.com/office/drawing/2014/main" id="{D8C7D89C-9B49-B14D-8790-C88A4D9DB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" name="Line 106">
            <a:extLst>
              <a:ext uri="{FF2B5EF4-FFF2-40B4-BE49-F238E27FC236}">
                <a16:creationId xmlns:a16="http://schemas.microsoft.com/office/drawing/2014/main" id="{E973F0DC-6EB2-CF43-A02B-2BE35F8C34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Rectangle 107">
            <a:extLst>
              <a:ext uri="{FF2B5EF4-FFF2-40B4-BE49-F238E27FC236}">
                <a16:creationId xmlns:a16="http://schemas.microsoft.com/office/drawing/2014/main" id="{12DEED50-5339-634C-814B-894828338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Oval 111">
            <a:extLst>
              <a:ext uri="{FF2B5EF4-FFF2-40B4-BE49-F238E27FC236}">
                <a16:creationId xmlns:a16="http://schemas.microsoft.com/office/drawing/2014/main" id="{0F69F400-C043-0747-B941-DC0A19427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Line 112">
            <a:extLst>
              <a:ext uri="{FF2B5EF4-FFF2-40B4-BE49-F238E27FC236}">
                <a16:creationId xmlns:a16="http://schemas.microsoft.com/office/drawing/2014/main" id="{8F1527E0-67DB-0445-9EC1-DE9E62E723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" name="Rectangle 113">
            <a:extLst>
              <a:ext uri="{FF2B5EF4-FFF2-40B4-BE49-F238E27FC236}">
                <a16:creationId xmlns:a16="http://schemas.microsoft.com/office/drawing/2014/main" id="{F0954AAE-F0FE-7F4C-9992-B7C98231E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Oval 114">
            <a:extLst>
              <a:ext uri="{FF2B5EF4-FFF2-40B4-BE49-F238E27FC236}">
                <a16:creationId xmlns:a16="http://schemas.microsoft.com/office/drawing/2014/main" id="{9832988C-FD51-C44B-AEE5-1891875F7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Line 115">
            <a:extLst>
              <a:ext uri="{FF2B5EF4-FFF2-40B4-BE49-F238E27FC236}">
                <a16:creationId xmlns:a16="http://schemas.microsoft.com/office/drawing/2014/main" id="{2BF5D078-A600-8B45-8DAF-2BB304FD45B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Rectangle 116">
            <a:extLst>
              <a:ext uri="{FF2B5EF4-FFF2-40B4-BE49-F238E27FC236}">
                <a16:creationId xmlns:a16="http://schemas.microsoft.com/office/drawing/2014/main" id="{0364B7CA-E7CE-934E-8BD9-72D693614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Oval 117">
            <a:extLst>
              <a:ext uri="{FF2B5EF4-FFF2-40B4-BE49-F238E27FC236}">
                <a16:creationId xmlns:a16="http://schemas.microsoft.com/office/drawing/2014/main" id="{AAB68C29-FD47-1E41-91F8-5A2802CA3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Line 118">
            <a:extLst>
              <a:ext uri="{FF2B5EF4-FFF2-40B4-BE49-F238E27FC236}">
                <a16:creationId xmlns:a16="http://schemas.microsoft.com/office/drawing/2014/main" id="{198A06A3-A8AB-544A-B481-D207022B780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" name="Oval 120">
            <a:extLst>
              <a:ext uri="{FF2B5EF4-FFF2-40B4-BE49-F238E27FC236}">
                <a16:creationId xmlns:a16="http://schemas.microsoft.com/office/drawing/2014/main" id="{C31BD303-34A7-534C-9178-5D29CD9156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rgbClr val="0432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" name="Line 121">
            <a:extLst>
              <a:ext uri="{FF2B5EF4-FFF2-40B4-BE49-F238E27FC236}">
                <a16:creationId xmlns:a16="http://schemas.microsoft.com/office/drawing/2014/main" id="{FC036364-C979-654E-9189-7170A79E450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63500">
            <a:solidFill>
              <a:srgbClr val="0432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C77DCA3-5B88-1C4F-BADD-2312165AFE80}"/>
              </a:ext>
            </a:extLst>
          </p:cNvPr>
          <p:cNvSpPr/>
          <p:nvPr/>
        </p:nvSpPr>
        <p:spPr>
          <a:xfrm>
            <a:off x="1223131" y="2938614"/>
            <a:ext cx="617623" cy="1109836"/>
          </a:xfrm>
          <a:prstGeom prst="rect">
            <a:avLst/>
          </a:prstGeom>
          <a:noFill/>
          <a:ln w="381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020203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内容占位符 2">
            <a:extLst>
              <a:ext uri="{FF2B5EF4-FFF2-40B4-BE49-F238E27FC236}">
                <a16:creationId xmlns:a16="http://schemas.microsoft.com/office/drawing/2014/main" id="{0471EB90-A8D8-504E-BA9E-2E155625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lang="en" altLang="zh-CN" dirty="0"/>
              <a:t>Similar to Get()</a:t>
            </a:r>
          </a:p>
          <a:p>
            <a:pPr lvl="1"/>
            <a:r>
              <a:rPr lang="en" altLang="zh-CN" b="0" dirty="0"/>
              <a:t>1. find the position</a:t>
            </a:r>
          </a:p>
          <a:p>
            <a:pPr lvl="1"/>
            <a:r>
              <a:rPr lang="en" altLang="zh-CN" dirty="0"/>
              <a:t>2. update the value</a:t>
            </a:r>
            <a:endParaRPr lang="en" altLang="zh-CN" b="0" dirty="0"/>
          </a:p>
          <a:p>
            <a:endParaRPr kumimoji="1" lang="en" altLang="zh-CN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944BD3D-5460-C245-82E0-DF838D793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 example: Update(2)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EE24D3-9733-5345-A1AF-292888057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sp>
        <p:nvSpPr>
          <p:cNvPr id="5" name="AutoShape 45">
            <a:extLst>
              <a:ext uri="{FF2B5EF4-FFF2-40B4-BE49-F238E27FC236}">
                <a16:creationId xmlns:a16="http://schemas.microsoft.com/office/drawing/2014/main" id="{C722E9D1-F628-CD4A-A1ED-8B0ACB91A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F2B10782-E716-3E4A-86B4-977739F37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" name="Rectangle 48">
            <a:extLst>
              <a:ext uri="{FF2B5EF4-FFF2-40B4-BE49-F238E27FC236}">
                <a16:creationId xmlns:a16="http://schemas.microsoft.com/office/drawing/2014/main" id="{CA654781-E233-4C48-B0A2-6EB6CC20D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CA1985EC-D1C6-FA4C-BB98-87CC65EA1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40B94817-C927-E943-86EE-EF21210449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55">
            <a:extLst>
              <a:ext uri="{FF2B5EF4-FFF2-40B4-BE49-F238E27FC236}">
                <a16:creationId xmlns:a16="http://schemas.microsoft.com/office/drawing/2014/main" id="{E90AD9E0-7E4E-1C49-9BDC-3BB315514CF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56">
            <a:extLst>
              <a:ext uri="{FF2B5EF4-FFF2-40B4-BE49-F238E27FC236}">
                <a16:creationId xmlns:a16="http://schemas.microsoft.com/office/drawing/2014/main" id="{19814DF5-5D67-F444-9260-CB133C42F509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57">
            <a:extLst>
              <a:ext uri="{FF2B5EF4-FFF2-40B4-BE49-F238E27FC236}">
                <a16:creationId xmlns:a16="http://schemas.microsoft.com/office/drawing/2014/main" id="{9EB05901-CD44-6848-9AA8-1D345AB7CF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59">
            <a:extLst>
              <a:ext uri="{FF2B5EF4-FFF2-40B4-BE49-F238E27FC236}">
                <a16:creationId xmlns:a16="http://schemas.microsoft.com/office/drawing/2014/main" id="{F900336F-4D23-154A-8D8C-4F30AB3AED3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Line 60">
            <a:extLst>
              <a:ext uri="{FF2B5EF4-FFF2-40B4-BE49-F238E27FC236}">
                <a16:creationId xmlns:a16="http://schemas.microsoft.com/office/drawing/2014/main" id="{1874AFEE-953F-E944-BBDE-36B2ED40F3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61">
            <a:extLst>
              <a:ext uri="{FF2B5EF4-FFF2-40B4-BE49-F238E27FC236}">
                <a16:creationId xmlns:a16="http://schemas.microsoft.com/office/drawing/2014/main" id="{DFA53500-E28F-DD40-80C4-A4E9FCE9BCA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Line 65">
            <a:extLst>
              <a:ext uri="{FF2B5EF4-FFF2-40B4-BE49-F238E27FC236}">
                <a16:creationId xmlns:a16="http://schemas.microsoft.com/office/drawing/2014/main" id="{8CFB4D33-F636-524C-8684-011E41E1DFF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AutoShape 66">
            <a:extLst>
              <a:ext uri="{FF2B5EF4-FFF2-40B4-BE49-F238E27FC236}">
                <a16:creationId xmlns:a16="http://schemas.microsoft.com/office/drawing/2014/main" id="{AF9A2171-DBD5-DB44-A4AF-F4F3249EC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67">
            <a:extLst>
              <a:ext uri="{FF2B5EF4-FFF2-40B4-BE49-F238E27FC236}">
                <a16:creationId xmlns:a16="http://schemas.microsoft.com/office/drawing/2014/main" id="{D428A5FE-DDA9-D54C-8DA0-853292213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19" name="Line 71">
            <a:extLst>
              <a:ext uri="{FF2B5EF4-FFF2-40B4-BE49-F238E27FC236}">
                <a16:creationId xmlns:a16="http://schemas.microsoft.com/office/drawing/2014/main" id="{5E628CC1-D3DA-E843-A673-0D30709C9F1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72">
            <a:extLst>
              <a:ext uri="{FF2B5EF4-FFF2-40B4-BE49-F238E27FC236}">
                <a16:creationId xmlns:a16="http://schemas.microsoft.com/office/drawing/2014/main" id="{158BAC72-DDAE-CD4F-B769-4C711844482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73">
            <a:extLst>
              <a:ext uri="{FF2B5EF4-FFF2-40B4-BE49-F238E27FC236}">
                <a16:creationId xmlns:a16="http://schemas.microsoft.com/office/drawing/2014/main" id="{39EA759E-FA53-7949-87DC-823C2CBE61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74">
            <a:extLst>
              <a:ext uri="{FF2B5EF4-FFF2-40B4-BE49-F238E27FC236}">
                <a16:creationId xmlns:a16="http://schemas.microsoft.com/office/drawing/2014/main" id="{8032F539-828D-6342-BB57-887F11CA15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75">
            <a:extLst>
              <a:ext uri="{FF2B5EF4-FFF2-40B4-BE49-F238E27FC236}">
                <a16:creationId xmlns:a16="http://schemas.microsoft.com/office/drawing/2014/main" id="{3650AFB4-83D3-2048-BA34-2B90BC5D49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76">
            <a:extLst>
              <a:ext uri="{FF2B5EF4-FFF2-40B4-BE49-F238E27FC236}">
                <a16:creationId xmlns:a16="http://schemas.microsoft.com/office/drawing/2014/main" id="{3ACEF22B-2DF0-574A-82D2-A48CFF0FDB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77">
            <a:extLst>
              <a:ext uri="{FF2B5EF4-FFF2-40B4-BE49-F238E27FC236}">
                <a16:creationId xmlns:a16="http://schemas.microsoft.com/office/drawing/2014/main" id="{39D14840-0513-7245-B54E-42BFE68A523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78">
            <a:extLst>
              <a:ext uri="{FF2B5EF4-FFF2-40B4-BE49-F238E27FC236}">
                <a16:creationId xmlns:a16="http://schemas.microsoft.com/office/drawing/2014/main" id="{F594AE4D-35A8-8141-9D1A-2687B53114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AutoShape 79">
            <a:extLst>
              <a:ext uri="{FF2B5EF4-FFF2-40B4-BE49-F238E27FC236}">
                <a16:creationId xmlns:a16="http://schemas.microsoft.com/office/drawing/2014/main" id="{00A64275-BD5F-5245-A6FD-BED090472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Rectangle 80">
            <a:extLst>
              <a:ext uri="{FF2B5EF4-FFF2-40B4-BE49-F238E27FC236}">
                <a16:creationId xmlns:a16="http://schemas.microsoft.com/office/drawing/2014/main" id="{B233795C-62B9-CC43-865B-C52E585DC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29" name="Rectangle 81">
            <a:extLst>
              <a:ext uri="{FF2B5EF4-FFF2-40B4-BE49-F238E27FC236}">
                <a16:creationId xmlns:a16="http://schemas.microsoft.com/office/drawing/2014/main" id="{97FB1E05-343D-1849-894F-94ABA0E53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30" name="Line 84">
            <a:extLst>
              <a:ext uri="{FF2B5EF4-FFF2-40B4-BE49-F238E27FC236}">
                <a16:creationId xmlns:a16="http://schemas.microsoft.com/office/drawing/2014/main" id="{910DD4B6-BB3B-6046-B8EA-B0959D8FA05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85">
            <a:extLst>
              <a:ext uri="{FF2B5EF4-FFF2-40B4-BE49-F238E27FC236}">
                <a16:creationId xmlns:a16="http://schemas.microsoft.com/office/drawing/2014/main" id="{6A703630-9D5A-4141-8FFF-12E1763795BE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Line 86">
            <a:extLst>
              <a:ext uri="{FF2B5EF4-FFF2-40B4-BE49-F238E27FC236}">
                <a16:creationId xmlns:a16="http://schemas.microsoft.com/office/drawing/2014/main" id="{60F7B661-FD12-664B-B56B-0B189D529B58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87">
            <a:extLst>
              <a:ext uri="{FF2B5EF4-FFF2-40B4-BE49-F238E27FC236}">
                <a16:creationId xmlns:a16="http://schemas.microsoft.com/office/drawing/2014/main" id="{64AA673D-0F13-3F4A-8F3F-F13DFA7266F6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88">
            <a:extLst>
              <a:ext uri="{FF2B5EF4-FFF2-40B4-BE49-F238E27FC236}">
                <a16:creationId xmlns:a16="http://schemas.microsoft.com/office/drawing/2014/main" id="{B49DD9D9-29F9-774E-BB59-8EADE0142DE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Line 89">
            <a:extLst>
              <a:ext uri="{FF2B5EF4-FFF2-40B4-BE49-F238E27FC236}">
                <a16:creationId xmlns:a16="http://schemas.microsoft.com/office/drawing/2014/main" id="{57D62705-76D6-F946-BD67-17ED2E8A32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90">
            <a:extLst>
              <a:ext uri="{FF2B5EF4-FFF2-40B4-BE49-F238E27FC236}">
                <a16:creationId xmlns:a16="http://schemas.microsoft.com/office/drawing/2014/main" id="{D63249D4-21BB-F04F-B76F-76DCEC616D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" name="Line 91">
            <a:extLst>
              <a:ext uri="{FF2B5EF4-FFF2-40B4-BE49-F238E27FC236}">
                <a16:creationId xmlns:a16="http://schemas.microsoft.com/office/drawing/2014/main" id="{DC360E3D-8855-FA48-8E4F-5FC26B468151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Oval 99">
            <a:extLst>
              <a:ext uri="{FF2B5EF4-FFF2-40B4-BE49-F238E27FC236}">
                <a16:creationId xmlns:a16="http://schemas.microsoft.com/office/drawing/2014/main" id="{653B9ED2-63E0-2C44-9B40-EE26B1004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Line 100">
            <a:extLst>
              <a:ext uri="{FF2B5EF4-FFF2-40B4-BE49-F238E27FC236}">
                <a16:creationId xmlns:a16="http://schemas.microsoft.com/office/drawing/2014/main" id="{DA8D14E9-FE29-7D4A-8C25-49CAA7C0C2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Rectangle 101">
            <a:extLst>
              <a:ext uri="{FF2B5EF4-FFF2-40B4-BE49-F238E27FC236}">
                <a16:creationId xmlns:a16="http://schemas.microsoft.com/office/drawing/2014/main" id="{4B541E19-F143-6543-9CC7-778A29427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Oval 102">
            <a:extLst>
              <a:ext uri="{FF2B5EF4-FFF2-40B4-BE49-F238E27FC236}">
                <a16:creationId xmlns:a16="http://schemas.microsoft.com/office/drawing/2014/main" id="{49802228-CEBF-5E4F-B43D-D3343775D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Line 103">
            <a:extLst>
              <a:ext uri="{FF2B5EF4-FFF2-40B4-BE49-F238E27FC236}">
                <a16:creationId xmlns:a16="http://schemas.microsoft.com/office/drawing/2014/main" id="{581F89AE-B9B0-8A4F-99DF-0F6A1ADBC5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Rectangle 104">
            <a:extLst>
              <a:ext uri="{FF2B5EF4-FFF2-40B4-BE49-F238E27FC236}">
                <a16:creationId xmlns:a16="http://schemas.microsoft.com/office/drawing/2014/main" id="{049C0F21-07D3-EB4E-9993-539B0CB63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Oval 105">
            <a:extLst>
              <a:ext uri="{FF2B5EF4-FFF2-40B4-BE49-F238E27FC236}">
                <a16:creationId xmlns:a16="http://schemas.microsoft.com/office/drawing/2014/main" id="{D8C7D89C-9B49-B14D-8790-C88A4D9DB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" name="Line 106">
            <a:extLst>
              <a:ext uri="{FF2B5EF4-FFF2-40B4-BE49-F238E27FC236}">
                <a16:creationId xmlns:a16="http://schemas.microsoft.com/office/drawing/2014/main" id="{E973F0DC-6EB2-CF43-A02B-2BE35F8C34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Rectangle 107">
            <a:extLst>
              <a:ext uri="{FF2B5EF4-FFF2-40B4-BE49-F238E27FC236}">
                <a16:creationId xmlns:a16="http://schemas.microsoft.com/office/drawing/2014/main" id="{12DEED50-5339-634C-814B-894828338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Oval 111">
            <a:extLst>
              <a:ext uri="{FF2B5EF4-FFF2-40B4-BE49-F238E27FC236}">
                <a16:creationId xmlns:a16="http://schemas.microsoft.com/office/drawing/2014/main" id="{0F69F400-C043-0747-B941-DC0A19427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Line 112">
            <a:extLst>
              <a:ext uri="{FF2B5EF4-FFF2-40B4-BE49-F238E27FC236}">
                <a16:creationId xmlns:a16="http://schemas.microsoft.com/office/drawing/2014/main" id="{8F1527E0-67DB-0445-9EC1-DE9E62E723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" name="Rectangle 113">
            <a:extLst>
              <a:ext uri="{FF2B5EF4-FFF2-40B4-BE49-F238E27FC236}">
                <a16:creationId xmlns:a16="http://schemas.microsoft.com/office/drawing/2014/main" id="{F0954AAE-F0FE-7F4C-9992-B7C98231E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Oval 114">
            <a:extLst>
              <a:ext uri="{FF2B5EF4-FFF2-40B4-BE49-F238E27FC236}">
                <a16:creationId xmlns:a16="http://schemas.microsoft.com/office/drawing/2014/main" id="{9832988C-FD51-C44B-AEE5-1891875F7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Line 115">
            <a:extLst>
              <a:ext uri="{FF2B5EF4-FFF2-40B4-BE49-F238E27FC236}">
                <a16:creationId xmlns:a16="http://schemas.microsoft.com/office/drawing/2014/main" id="{2BF5D078-A600-8B45-8DAF-2BB304FD45B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Rectangle 116">
            <a:extLst>
              <a:ext uri="{FF2B5EF4-FFF2-40B4-BE49-F238E27FC236}">
                <a16:creationId xmlns:a16="http://schemas.microsoft.com/office/drawing/2014/main" id="{0364B7CA-E7CE-934E-8BD9-72D693614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Oval 117">
            <a:extLst>
              <a:ext uri="{FF2B5EF4-FFF2-40B4-BE49-F238E27FC236}">
                <a16:creationId xmlns:a16="http://schemas.microsoft.com/office/drawing/2014/main" id="{AAB68C29-FD47-1E41-91F8-5A2802CA3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Line 118">
            <a:extLst>
              <a:ext uri="{FF2B5EF4-FFF2-40B4-BE49-F238E27FC236}">
                <a16:creationId xmlns:a16="http://schemas.microsoft.com/office/drawing/2014/main" id="{198A06A3-A8AB-544A-B481-D207022B780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" name="Oval 120">
            <a:extLst>
              <a:ext uri="{FF2B5EF4-FFF2-40B4-BE49-F238E27FC236}">
                <a16:creationId xmlns:a16="http://schemas.microsoft.com/office/drawing/2014/main" id="{C31BD303-34A7-534C-9178-5D29CD9156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rgbClr val="0432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" name="Line 121">
            <a:extLst>
              <a:ext uri="{FF2B5EF4-FFF2-40B4-BE49-F238E27FC236}">
                <a16:creationId xmlns:a16="http://schemas.microsoft.com/office/drawing/2014/main" id="{FC036364-C979-654E-9189-7170A79E450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63500">
            <a:solidFill>
              <a:srgbClr val="0432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2B11DB5B-EFF1-1140-A2C4-E9C131900F05}"/>
              </a:ext>
            </a:extLst>
          </p:cNvPr>
          <p:cNvSpPr/>
          <p:nvPr/>
        </p:nvSpPr>
        <p:spPr>
          <a:xfrm>
            <a:off x="1223131" y="2938614"/>
            <a:ext cx="617623" cy="1109836"/>
          </a:xfrm>
          <a:prstGeom prst="rect">
            <a:avLst/>
          </a:prstGeom>
          <a:noFill/>
          <a:ln w="381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28839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D61C3E-2491-4749-A6FD-F3D634DC2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 example: insert(10)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A2B953-3474-FB44-83AE-ECB2DC7B5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sp>
        <p:nvSpPr>
          <p:cNvPr id="5" name="AutoShape 45">
            <a:extLst>
              <a:ext uri="{FF2B5EF4-FFF2-40B4-BE49-F238E27FC236}">
                <a16:creationId xmlns:a16="http://schemas.microsoft.com/office/drawing/2014/main" id="{309102FB-C023-0248-B66E-0510DF43A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47">
            <a:extLst>
              <a:ext uri="{FF2B5EF4-FFF2-40B4-BE49-F238E27FC236}">
                <a16:creationId xmlns:a16="http://schemas.microsoft.com/office/drawing/2014/main" id="{204A6ACA-A041-5D4B-B237-C16FDD76C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" name="Rectangle 48">
            <a:extLst>
              <a:ext uri="{FF2B5EF4-FFF2-40B4-BE49-F238E27FC236}">
                <a16:creationId xmlns:a16="http://schemas.microsoft.com/office/drawing/2014/main" id="{97762150-1849-6C47-BA13-BAEE8D7DE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A31E9601-3D59-0C42-B6CD-8534D3B89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CE769860-D4A9-F84C-91FA-644052DAA7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55">
            <a:extLst>
              <a:ext uri="{FF2B5EF4-FFF2-40B4-BE49-F238E27FC236}">
                <a16:creationId xmlns:a16="http://schemas.microsoft.com/office/drawing/2014/main" id="{207FC4F3-5124-344F-A206-D7C66EA91A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56">
            <a:extLst>
              <a:ext uri="{FF2B5EF4-FFF2-40B4-BE49-F238E27FC236}">
                <a16:creationId xmlns:a16="http://schemas.microsoft.com/office/drawing/2014/main" id="{59AC151F-5E56-2F4B-9459-E95BE0F5724B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57">
            <a:extLst>
              <a:ext uri="{FF2B5EF4-FFF2-40B4-BE49-F238E27FC236}">
                <a16:creationId xmlns:a16="http://schemas.microsoft.com/office/drawing/2014/main" id="{24A79499-AAD3-024F-8EE5-D9989683751D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59">
            <a:extLst>
              <a:ext uri="{FF2B5EF4-FFF2-40B4-BE49-F238E27FC236}">
                <a16:creationId xmlns:a16="http://schemas.microsoft.com/office/drawing/2014/main" id="{5C6E8D76-1FD1-674E-B0EA-3D19C3E1DF4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Line 60">
            <a:extLst>
              <a:ext uri="{FF2B5EF4-FFF2-40B4-BE49-F238E27FC236}">
                <a16:creationId xmlns:a16="http://schemas.microsoft.com/office/drawing/2014/main" id="{3F25C68F-3F04-1043-BF50-7DC97F50386F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61">
            <a:extLst>
              <a:ext uri="{FF2B5EF4-FFF2-40B4-BE49-F238E27FC236}">
                <a16:creationId xmlns:a16="http://schemas.microsoft.com/office/drawing/2014/main" id="{2217BEDB-85FF-8E40-8001-04D74529A0F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Line 65">
            <a:extLst>
              <a:ext uri="{FF2B5EF4-FFF2-40B4-BE49-F238E27FC236}">
                <a16:creationId xmlns:a16="http://schemas.microsoft.com/office/drawing/2014/main" id="{E4139D6B-B659-FC4D-ACBA-516E9D1E90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AutoShape 66">
            <a:extLst>
              <a:ext uri="{FF2B5EF4-FFF2-40B4-BE49-F238E27FC236}">
                <a16:creationId xmlns:a16="http://schemas.microsoft.com/office/drawing/2014/main" id="{BAB2D28B-94C3-D04B-BD5E-91DA9E055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67">
            <a:extLst>
              <a:ext uri="{FF2B5EF4-FFF2-40B4-BE49-F238E27FC236}">
                <a16:creationId xmlns:a16="http://schemas.microsoft.com/office/drawing/2014/main" id="{6EE3DB56-22AB-1644-A452-6218AE24C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19" name="Line 71">
            <a:extLst>
              <a:ext uri="{FF2B5EF4-FFF2-40B4-BE49-F238E27FC236}">
                <a16:creationId xmlns:a16="http://schemas.microsoft.com/office/drawing/2014/main" id="{77E4ABAC-ACE3-7740-8970-68DDE7DDF3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72">
            <a:extLst>
              <a:ext uri="{FF2B5EF4-FFF2-40B4-BE49-F238E27FC236}">
                <a16:creationId xmlns:a16="http://schemas.microsoft.com/office/drawing/2014/main" id="{C219DEAE-8AEA-CE4F-BD5D-9DAD51856ACF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73">
            <a:extLst>
              <a:ext uri="{FF2B5EF4-FFF2-40B4-BE49-F238E27FC236}">
                <a16:creationId xmlns:a16="http://schemas.microsoft.com/office/drawing/2014/main" id="{7FAFEF0E-2A14-334D-9D5C-3A866C37C5E7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74">
            <a:extLst>
              <a:ext uri="{FF2B5EF4-FFF2-40B4-BE49-F238E27FC236}">
                <a16:creationId xmlns:a16="http://schemas.microsoft.com/office/drawing/2014/main" id="{BCBEAAE2-39B1-6A4A-8C41-9F55505584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75">
            <a:extLst>
              <a:ext uri="{FF2B5EF4-FFF2-40B4-BE49-F238E27FC236}">
                <a16:creationId xmlns:a16="http://schemas.microsoft.com/office/drawing/2014/main" id="{10B860A7-FD23-7C4C-9BCD-7738B6D282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76">
            <a:extLst>
              <a:ext uri="{FF2B5EF4-FFF2-40B4-BE49-F238E27FC236}">
                <a16:creationId xmlns:a16="http://schemas.microsoft.com/office/drawing/2014/main" id="{1D53E173-C5D9-BF4D-B54D-4A9567D049DF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77">
            <a:extLst>
              <a:ext uri="{FF2B5EF4-FFF2-40B4-BE49-F238E27FC236}">
                <a16:creationId xmlns:a16="http://schemas.microsoft.com/office/drawing/2014/main" id="{1B2BD8FA-360B-F44D-8A2C-641265CE68D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Line 78">
            <a:extLst>
              <a:ext uri="{FF2B5EF4-FFF2-40B4-BE49-F238E27FC236}">
                <a16:creationId xmlns:a16="http://schemas.microsoft.com/office/drawing/2014/main" id="{819F45FD-B544-5B45-96DD-AD4C8E49D9CA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AutoShape 79">
            <a:extLst>
              <a:ext uri="{FF2B5EF4-FFF2-40B4-BE49-F238E27FC236}">
                <a16:creationId xmlns:a16="http://schemas.microsoft.com/office/drawing/2014/main" id="{0618B911-4391-0746-9FCD-B3AF66384E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" name="Rectangle 80">
            <a:extLst>
              <a:ext uri="{FF2B5EF4-FFF2-40B4-BE49-F238E27FC236}">
                <a16:creationId xmlns:a16="http://schemas.microsoft.com/office/drawing/2014/main" id="{C0313801-4035-0146-98EF-090D5CADD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29" name="Rectangle 81">
            <a:extLst>
              <a:ext uri="{FF2B5EF4-FFF2-40B4-BE49-F238E27FC236}">
                <a16:creationId xmlns:a16="http://schemas.microsoft.com/office/drawing/2014/main" id="{19F50A09-2201-AC49-95EA-B79487198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30" name="Line 84">
            <a:extLst>
              <a:ext uri="{FF2B5EF4-FFF2-40B4-BE49-F238E27FC236}">
                <a16:creationId xmlns:a16="http://schemas.microsoft.com/office/drawing/2014/main" id="{A6E9E24F-0506-CE4B-AC48-4532A820C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85">
            <a:extLst>
              <a:ext uri="{FF2B5EF4-FFF2-40B4-BE49-F238E27FC236}">
                <a16:creationId xmlns:a16="http://schemas.microsoft.com/office/drawing/2014/main" id="{64BA7847-F2A5-5F43-8D54-7AAA25A38316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Line 86">
            <a:extLst>
              <a:ext uri="{FF2B5EF4-FFF2-40B4-BE49-F238E27FC236}">
                <a16:creationId xmlns:a16="http://schemas.microsoft.com/office/drawing/2014/main" id="{145346E5-C665-B64B-8425-B8029253A019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87">
            <a:extLst>
              <a:ext uri="{FF2B5EF4-FFF2-40B4-BE49-F238E27FC236}">
                <a16:creationId xmlns:a16="http://schemas.microsoft.com/office/drawing/2014/main" id="{34D946B4-1C81-F24B-8928-271E03A4DC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88">
            <a:extLst>
              <a:ext uri="{FF2B5EF4-FFF2-40B4-BE49-F238E27FC236}">
                <a16:creationId xmlns:a16="http://schemas.microsoft.com/office/drawing/2014/main" id="{F21D2352-E236-1C42-90A4-EA087927F65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Line 89">
            <a:extLst>
              <a:ext uri="{FF2B5EF4-FFF2-40B4-BE49-F238E27FC236}">
                <a16:creationId xmlns:a16="http://schemas.microsoft.com/office/drawing/2014/main" id="{EDCA0DCD-7AC4-0845-A783-4A68339E969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90">
            <a:extLst>
              <a:ext uri="{FF2B5EF4-FFF2-40B4-BE49-F238E27FC236}">
                <a16:creationId xmlns:a16="http://schemas.microsoft.com/office/drawing/2014/main" id="{ADFD61B3-41EF-6343-9220-AEFD53E762CD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" name="Line 91">
            <a:extLst>
              <a:ext uri="{FF2B5EF4-FFF2-40B4-BE49-F238E27FC236}">
                <a16:creationId xmlns:a16="http://schemas.microsoft.com/office/drawing/2014/main" id="{68EDAA5D-583E-B945-B993-9D43D229B1A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Oval 99">
            <a:extLst>
              <a:ext uri="{FF2B5EF4-FFF2-40B4-BE49-F238E27FC236}">
                <a16:creationId xmlns:a16="http://schemas.microsoft.com/office/drawing/2014/main" id="{474437EC-FDAC-FC47-819E-8E63B9C82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Line 100">
            <a:extLst>
              <a:ext uri="{FF2B5EF4-FFF2-40B4-BE49-F238E27FC236}">
                <a16:creationId xmlns:a16="http://schemas.microsoft.com/office/drawing/2014/main" id="{225D9AA8-8639-394E-9162-DF8FA08C7C6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Rectangle 101">
            <a:extLst>
              <a:ext uri="{FF2B5EF4-FFF2-40B4-BE49-F238E27FC236}">
                <a16:creationId xmlns:a16="http://schemas.microsoft.com/office/drawing/2014/main" id="{E7B02DEC-8917-FF43-AF59-010EAFE13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Oval 102">
            <a:extLst>
              <a:ext uri="{FF2B5EF4-FFF2-40B4-BE49-F238E27FC236}">
                <a16:creationId xmlns:a16="http://schemas.microsoft.com/office/drawing/2014/main" id="{BC144B9D-DBF4-CF4D-90DE-78AD93189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Line 103">
            <a:extLst>
              <a:ext uri="{FF2B5EF4-FFF2-40B4-BE49-F238E27FC236}">
                <a16:creationId xmlns:a16="http://schemas.microsoft.com/office/drawing/2014/main" id="{D8497DC1-AD8D-534B-A213-478EF3027377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Rectangle 104">
            <a:extLst>
              <a:ext uri="{FF2B5EF4-FFF2-40B4-BE49-F238E27FC236}">
                <a16:creationId xmlns:a16="http://schemas.microsoft.com/office/drawing/2014/main" id="{FE150546-B080-194B-85EF-0D1ACDF2B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Oval 105">
            <a:extLst>
              <a:ext uri="{FF2B5EF4-FFF2-40B4-BE49-F238E27FC236}">
                <a16:creationId xmlns:a16="http://schemas.microsoft.com/office/drawing/2014/main" id="{B03AF601-18AC-524D-935B-5110DCB57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" name="Line 106">
            <a:extLst>
              <a:ext uri="{FF2B5EF4-FFF2-40B4-BE49-F238E27FC236}">
                <a16:creationId xmlns:a16="http://schemas.microsoft.com/office/drawing/2014/main" id="{66EA14B9-C181-EC47-90DA-6BFFB589346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Rectangle 107">
            <a:extLst>
              <a:ext uri="{FF2B5EF4-FFF2-40B4-BE49-F238E27FC236}">
                <a16:creationId xmlns:a16="http://schemas.microsoft.com/office/drawing/2014/main" id="{170BAF49-D452-E846-A78B-953636FC7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Oval 111">
            <a:extLst>
              <a:ext uri="{FF2B5EF4-FFF2-40B4-BE49-F238E27FC236}">
                <a16:creationId xmlns:a16="http://schemas.microsoft.com/office/drawing/2014/main" id="{0EDC0918-77E4-D249-A940-45F241B39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Line 112">
            <a:extLst>
              <a:ext uri="{FF2B5EF4-FFF2-40B4-BE49-F238E27FC236}">
                <a16:creationId xmlns:a16="http://schemas.microsoft.com/office/drawing/2014/main" id="{E0066C55-AD6C-6549-BFA4-465D1852FE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" name="Rectangle 113">
            <a:extLst>
              <a:ext uri="{FF2B5EF4-FFF2-40B4-BE49-F238E27FC236}">
                <a16:creationId xmlns:a16="http://schemas.microsoft.com/office/drawing/2014/main" id="{8E57FA98-22DA-3C4A-9C8E-6C7AD6EA4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Oval 114">
            <a:extLst>
              <a:ext uri="{FF2B5EF4-FFF2-40B4-BE49-F238E27FC236}">
                <a16:creationId xmlns:a16="http://schemas.microsoft.com/office/drawing/2014/main" id="{824E8F14-054A-2F49-BEDB-4A8200DC2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Line 115">
            <a:extLst>
              <a:ext uri="{FF2B5EF4-FFF2-40B4-BE49-F238E27FC236}">
                <a16:creationId xmlns:a16="http://schemas.microsoft.com/office/drawing/2014/main" id="{A0B5400F-46D1-A144-86B6-8AEC1FEB244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Rectangle 116">
            <a:extLst>
              <a:ext uri="{FF2B5EF4-FFF2-40B4-BE49-F238E27FC236}">
                <a16:creationId xmlns:a16="http://schemas.microsoft.com/office/drawing/2014/main" id="{B282D50A-3B36-A748-97CF-ECDA71B95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Oval 117">
            <a:extLst>
              <a:ext uri="{FF2B5EF4-FFF2-40B4-BE49-F238E27FC236}">
                <a16:creationId xmlns:a16="http://schemas.microsoft.com/office/drawing/2014/main" id="{13E5E217-A192-DA45-8BDA-E15954F6E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Line 118">
            <a:extLst>
              <a:ext uri="{FF2B5EF4-FFF2-40B4-BE49-F238E27FC236}">
                <a16:creationId xmlns:a16="http://schemas.microsoft.com/office/drawing/2014/main" id="{5170C398-CB83-C049-8829-DE2BBE0E8A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" name="Oval 120">
            <a:extLst>
              <a:ext uri="{FF2B5EF4-FFF2-40B4-BE49-F238E27FC236}">
                <a16:creationId xmlns:a16="http://schemas.microsoft.com/office/drawing/2014/main" id="{8AB8FB1C-7416-0C40-8C69-914BA99D6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" name="Line 121">
            <a:extLst>
              <a:ext uri="{FF2B5EF4-FFF2-40B4-BE49-F238E27FC236}">
                <a16:creationId xmlns:a16="http://schemas.microsoft.com/office/drawing/2014/main" id="{09CF88CA-3791-DE47-AA85-CFB831C726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50800">
            <a:solidFill>
              <a:srgbClr val="0432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4587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D61C3E-2491-4749-A6FD-F3D634DC2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 example: insert(10)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A2B953-3474-FB44-83AE-ECB2DC7B5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sp>
        <p:nvSpPr>
          <p:cNvPr id="63" name="AutoShape 3">
            <a:extLst>
              <a:ext uri="{FF2B5EF4-FFF2-40B4-BE49-F238E27FC236}">
                <a16:creationId xmlns:a16="http://schemas.microsoft.com/office/drawing/2014/main" id="{03E2AFAA-3111-FF47-AC6C-D7297B32A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4" name="Rectangle 4">
            <a:extLst>
              <a:ext uri="{FF2B5EF4-FFF2-40B4-BE49-F238E27FC236}">
                <a16:creationId xmlns:a16="http://schemas.microsoft.com/office/drawing/2014/main" id="{54AD7505-E1A2-B34E-8231-F972C96BE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65" name="Rectangle 5">
            <a:extLst>
              <a:ext uri="{FF2B5EF4-FFF2-40B4-BE49-F238E27FC236}">
                <a16:creationId xmlns:a16="http://schemas.microsoft.com/office/drawing/2014/main" id="{572B05C8-629D-1146-9BA7-F6FF68530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66" name="Rectangle 6">
            <a:extLst>
              <a:ext uri="{FF2B5EF4-FFF2-40B4-BE49-F238E27FC236}">
                <a16:creationId xmlns:a16="http://schemas.microsoft.com/office/drawing/2014/main" id="{864976F8-6144-7E4C-A0BC-1B5A99644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67" name="Line 7">
            <a:extLst>
              <a:ext uri="{FF2B5EF4-FFF2-40B4-BE49-F238E27FC236}">
                <a16:creationId xmlns:a16="http://schemas.microsoft.com/office/drawing/2014/main" id="{A058BD77-4D15-2145-9413-4A587FCFD3BD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8" name="Line 8">
            <a:extLst>
              <a:ext uri="{FF2B5EF4-FFF2-40B4-BE49-F238E27FC236}">
                <a16:creationId xmlns:a16="http://schemas.microsoft.com/office/drawing/2014/main" id="{56754DDF-ECF7-E64E-ADF8-374BD388A71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9" name="Line 9">
            <a:extLst>
              <a:ext uri="{FF2B5EF4-FFF2-40B4-BE49-F238E27FC236}">
                <a16:creationId xmlns:a16="http://schemas.microsoft.com/office/drawing/2014/main" id="{46BF7FE7-907D-E040-9FB7-997FA472025C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0" name="Line 10">
            <a:extLst>
              <a:ext uri="{FF2B5EF4-FFF2-40B4-BE49-F238E27FC236}">
                <a16:creationId xmlns:a16="http://schemas.microsoft.com/office/drawing/2014/main" id="{852E68AD-2CBE-574C-8A43-C1EAEC8CBB9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" name="Line 11">
            <a:extLst>
              <a:ext uri="{FF2B5EF4-FFF2-40B4-BE49-F238E27FC236}">
                <a16:creationId xmlns:a16="http://schemas.microsoft.com/office/drawing/2014/main" id="{B5352B33-6F75-584B-AF1D-F5F985E0E6F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2" name="Line 12">
            <a:extLst>
              <a:ext uri="{FF2B5EF4-FFF2-40B4-BE49-F238E27FC236}">
                <a16:creationId xmlns:a16="http://schemas.microsoft.com/office/drawing/2014/main" id="{6FAD0ADD-176E-1646-99E1-8B700589515D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3" name="Line 13">
            <a:extLst>
              <a:ext uri="{FF2B5EF4-FFF2-40B4-BE49-F238E27FC236}">
                <a16:creationId xmlns:a16="http://schemas.microsoft.com/office/drawing/2014/main" id="{A63D915F-1A9C-FA4B-97CB-E764AB6B0FF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4" name="Line 14">
            <a:extLst>
              <a:ext uri="{FF2B5EF4-FFF2-40B4-BE49-F238E27FC236}">
                <a16:creationId xmlns:a16="http://schemas.microsoft.com/office/drawing/2014/main" id="{C8483920-1019-FF45-8F4F-256945E260B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5" name="AutoShape 15">
            <a:extLst>
              <a:ext uri="{FF2B5EF4-FFF2-40B4-BE49-F238E27FC236}">
                <a16:creationId xmlns:a16="http://schemas.microsoft.com/office/drawing/2014/main" id="{A6903823-0E25-2340-9A02-35EEC5243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6" name="Rectangle 16">
            <a:extLst>
              <a:ext uri="{FF2B5EF4-FFF2-40B4-BE49-F238E27FC236}">
                <a16:creationId xmlns:a16="http://schemas.microsoft.com/office/drawing/2014/main" id="{14933BB7-AA1C-FA44-AAE7-F230C4DD9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77" name="Line 17">
            <a:extLst>
              <a:ext uri="{FF2B5EF4-FFF2-40B4-BE49-F238E27FC236}">
                <a16:creationId xmlns:a16="http://schemas.microsoft.com/office/drawing/2014/main" id="{32C4F1F2-63CE-F742-858B-E8089A0AB32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8" name="Line 18">
            <a:extLst>
              <a:ext uri="{FF2B5EF4-FFF2-40B4-BE49-F238E27FC236}">
                <a16:creationId xmlns:a16="http://schemas.microsoft.com/office/drawing/2014/main" id="{3E3820F3-6A33-F145-93B1-BF9240F3F45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9" name="Line 19">
            <a:extLst>
              <a:ext uri="{FF2B5EF4-FFF2-40B4-BE49-F238E27FC236}">
                <a16:creationId xmlns:a16="http://schemas.microsoft.com/office/drawing/2014/main" id="{C375B3BA-1294-9E47-844E-04A7F3456CFC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0" name="Line 20">
            <a:extLst>
              <a:ext uri="{FF2B5EF4-FFF2-40B4-BE49-F238E27FC236}">
                <a16:creationId xmlns:a16="http://schemas.microsoft.com/office/drawing/2014/main" id="{65193B91-DF64-4540-9AE3-E598E04F304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" name="Line 21">
            <a:extLst>
              <a:ext uri="{FF2B5EF4-FFF2-40B4-BE49-F238E27FC236}">
                <a16:creationId xmlns:a16="http://schemas.microsoft.com/office/drawing/2014/main" id="{3AE5C572-C8D0-E44D-9424-DBE4FF723F4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" name="Line 22">
            <a:extLst>
              <a:ext uri="{FF2B5EF4-FFF2-40B4-BE49-F238E27FC236}">
                <a16:creationId xmlns:a16="http://schemas.microsoft.com/office/drawing/2014/main" id="{180393E8-1AB2-BA4D-9833-A1B0BBEA88EE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3" name="Line 23">
            <a:extLst>
              <a:ext uri="{FF2B5EF4-FFF2-40B4-BE49-F238E27FC236}">
                <a16:creationId xmlns:a16="http://schemas.microsoft.com/office/drawing/2014/main" id="{8CF8DCA9-5B24-B24F-BA63-0BAC060F421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4" name="Line 24">
            <a:extLst>
              <a:ext uri="{FF2B5EF4-FFF2-40B4-BE49-F238E27FC236}">
                <a16:creationId xmlns:a16="http://schemas.microsoft.com/office/drawing/2014/main" id="{F260B593-175A-5D46-9FE7-BB76EB1CB44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5" name="AutoShape 25">
            <a:extLst>
              <a:ext uri="{FF2B5EF4-FFF2-40B4-BE49-F238E27FC236}">
                <a16:creationId xmlns:a16="http://schemas.microsoft.com/office/drawing/2014/main" id="{B058109B-F38A-D241-994C-22C4D4CBC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6" name="Rectangle 26">
            <a:extLst>
              <a:ext uri="{FF2B5EF4-FFF2-40B4-BE49-F238E27FC236}">
                <a16:creationId xmlns:a16="http://schemas.microsoft.com/office/drawing/2014/main" id="{A66D3088-E1F9-C149-A996-4153BDEC8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87" name="Rectangle 27">
            <a:extLst>
              <a:ext uri="{FF2B5EF4-FFF2-40B4-BE49-F238E27FC236}">
                <a16:creationId xmlns:a16="http://schemas.microsoft.com/office/drawing/2014/main" id="{19AF8C3A-6BDF-484B-939B-EA7D500AD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88" name="Line 28">
            <a:extLst>
              <a:ext uri="{FF2B5EF4-FFF2-40B4-BE49-F238E27FC236}">
                <a16:creationId xmlns:a16="http://schemas.microsoft.com/office/drawing/2014/main" id="{CA70136D-807E-6F4D-85DE-A706701B4BAD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9" name="Line 29">
            <a:extLst>
              <a:ext uri="{FF2B5EF4-FFF2-40B4-BE49-F238E27FC236}">
                <a16:creationId xmlns:a16="http://schemas.microsoft.com/office/drawing/2014/main" id="{E763EAA9-E326-854E-BFEC-C50156F17E2D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0" name="Line 30">
            <a:extLst>
              <a:ext uri="{FF2B5EF4-FFF2-40B4-BE49-F238E27FC236}">
                <a16:creationId xmlns:a16="http://schemas.microsoft.com/office/drawing/2014/main" id="{63B2E52D-E51A-884B-8376-538392368B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1" name="Line 31">
            <a:extLst>
              <a:ext uri="{FF2B5EF4-FFF2-40B4-BE49-F238E27FC236}">
                <a16:creationId xmlns:a16="http://schemas.microsoft.com/office/drawing/2014/main" id="{B4A47E7B-68F6-234F-897F-B936F95EE143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" name="Line 32">
            <a:extLst>
              <a:ext uri="{FF2B5EF4-FFF2-40B4-BE49-F238E27FC236}">
                <a16:creationId xmlns:a16="http://schemas.microsoft.com/office/drawing/2014/main" id="{99558C75-BAD3-3B4F-9A4D-975BB1CB107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3" name="Line 33">
            <a:extLst>
              <a:ext uri="{FF2B5EF4-FFF2-40B4-BE49-F238E27FC236}">
                <a16:creationId xmlns:a16="http://schemas.microsoft.com/office/drawing/2014/main" id="{BEDBFCB6-138C-CD47-8A84-3F90EDC91B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4" name="Line 34">
            <a:extLst>
              <a:ext uri="{FF2B5EF4-FFF2-40B4-BE49-F238E27FC236}">
                <a16:creationId xmlns:a16="http://schemas.microsoft.com/office/drawing/2014/main" id="{F1236D5A-7E28-524B-942A-DD4F003B7C34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5" name="Line 35">
            <a:extLst>
              <a:ext uri="{FF2B5EF4-FFF2-40B4-BE49-F238E27FC236}">
                <a16:creationId xmlns:a16="http://schemas.microsoft.com/office/drawing/2014/main" id="{96070706-EFC6-E548-903C-70D411691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9" name="Oval 39">
            <a:extLst>
              <a:ext uri="{FF2B5EF4-FFF2-40B4-BE49-F238E27FC236}">
                <a16:creationId xmlns:a16="http://schemas.microsoft.com/office/drawing/2014/main" id="{19FED574-64F6-1842-84B1-0B72F68B8C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0" name="Line 40">
            <a:extLst>
              <a:ext uri="{FF2B5EF4-FFF2-40B4-BE49-F238E27FC236}">
                <a16:creationId xmlns:a16="http://schemas.microsoft.com/office/drawing/2014/main" id="{2410966A-D115-9040-B334-CCC3FEC53682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1" name="Rectangle 41">
            <a:extLst>
              <a:ext uri="{FF2B5EF4-FFF2-40B4-BE49-F238E27FC236}">
                <a16:creationId xmlns:a16="http://schemas.microsoft.com/office/drawing/2014/main" id="{E8CF9F82-F78E-504F-AB60-1AF03C204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" name="Oval 42">
            <a:extLst>
              <a:ext uri="{FF2B5EF4-FFF2-40B4-BE49-F238E27FC236}">
                <a16:creationId xmlns:a16="http://schemas.microsoft.com/office/drawing/2014/main" id="{C8899D8C-7061-614C-8D17-150AADBE4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" name="Line 43">
            <a:extLst>
              <a:ext uri="{FF2B5EF4-FFF2-40B4-BE49-F238E27FC236}">
                <a16:creationId xmlns:a16="http://schemas.microsoft.com/office/drawing/2014/main" id="{8B0DA6EB-643D-2545-A8F1-5AFF9CA07509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4" name="Rectangle 44">
            <a:extLst>
              <a:ext uri="{FF2B5EF4-FFF2-40B4-BE49-F238E27FC236}">
                <a16:creationId xmlns:a16="http://schemas.microsoft.com/office/drawing/2014/main" id="{31A1BB34-B181-DA43-983D-2E6A9BC6A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5" name="Oval 45">
            <a:extLst>
              <a:ext uri="{FF2B5EF4-FFF2-40B4-BE49-F238E27FC236}">
                <a16:creationId xmlns:a16="http://schemas.microsoft.com/office/drawing/2014/main" id="{1E5B2A6A-BC18-344A-A511-32B86ACAE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6" name="Line 46">
            <a:extLst>
              <a:ext uri="{FF2B5EF4-FFF2-40B4-BE49-F238E27FC236}">
                <a16:creationId xmlns:a16="http://schemas.microsoft.com/office/drawing/2014/main" id="{EE5C4A57-1807-1C41-9FAF-29399FE3DBD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7" name="Rectangle 47">
            <a:extLst>
              <a:ext uri="{FF2B5EF4-FFF2-40B4-BE49-F238E27FC236}">
                <a16:creationId xmlns:a16="http://schemas.microsoft.com/office/drawing/2014/main" id="{6190E800-DA78-794D-BF8A-FF61CEAB8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1" name="Oval 51">
            <a:extLst>
              <a:ext uri="{FF2B5EF4-FFF2-40B4-BE49-F238E27FC236}">
                <a16:creationId xmlns:a16="http://schemas.microsoft.com/office/drawing/2014/main" id="{940416B7-D828-1B49-8BA3-5DF759FB5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" name="Line 52">
            <a:extLst>
              <a:ext uri="{FF2B5EF4-FFF2-40B4-BE49-F238E27FC236}">
                <a16:creationId xmlns:a16="http://schemas.microsoft.com/office/drawing/2014/main" id="{EB0BA869-2AF1-2444-9516-232798B3939D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3" name="Rectangle 53">
            <a:extLst>
              <a:ext uri="{FF2B5EF4-FFF2-40B4-BE49-F238E27FC236}">
                <a16:creationId xmlns:a16="http://schemas.microsoft.com/office/drawing/2014/main" id="{399B1E96-4F07-6544-A3E7-F57BB948B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4" name="Oval 54">
            <a:extLst>
              <a:ext uri="{FF2B5EF4-FFF2-40B4-BE49-F238E27FC236}">
                <a16:creationId xmlns:a16="http://schemas.microsoft.com/office/drawing/2014/main" id="{D81330E1-7522-C944-98DC-5247B6BBC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5" name="Line 55">
            <a:extLst>
              <a:ext uri="{FF2B5EF4-FFF2-40B4-BE49-F238E27FC236}">
                <a16:creationId xmlns:a16="http://schemas.microsoft.com/office/drawing/2014/main" id="{6C3C1F31-ACEB-4E4F-9E88-63AC9C850C88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6" name="Rectangle 56">
            <a:extLst>
              <a:ext uri="{FF2B5EF4-FFF2-40B4-BE49-F238E27FC236}">
                <a16:creationId xmlns:a16="http://schemas.microsoft.com/office/drawing/2014/main" id="{154CE507-830A-E74F-884D-A488D113A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7" name="Oval 57">
            <a:extLst>
              <a:ext uri="{FF2B5EF4-FFF2-40B4-BE49-F238E27FC236}">
                <a16:creationId xmlns:a16="http://schemas.microsoft.com/office/drawing/2014/main" id="{0EE33308-A8E4-E446-9BC1-DC125BF38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8" name="Line 58">
            <a:extLst>
              <a:ext uri="{FF2B5EF4-FFF2-40B4-BE49-F238E27FC236}">
                <a16:creationId xmlns:a16="http://schemas.microsoft.com/office/drawing/2014/main" id="{098A55B9-E8D6-5047-8F8C-15F8BC7379E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9" name="Oval 59">
            <a:extLst>
              <a:ext uri="{FF2B5EF4-FFF2-40B4-BE49-F238E27FC236}">
                <a16:creationId xmlns:a16="http://schemas.microsoft.com/office/drawing/2014/main" id="{FF75A11A-EF5D-BF4B-A932-3573D5E60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0" name="Line 60">
            <a:extLst>
              <a:ext uri="{FF2B5EF4-FFF2-40B4-BE49-F238E27FC236}">
                <a16:creationId xmlns:a16="http://schemas.microsoft.com/office/drawing/2014/main" id="{3EE2A2CB-EF7C-6E4D-B951-C05B41F6228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1" name="Rectangle 62">
            <a:extLst>
              <a:ext uri="{FF2B5EF4-FFF2-40B4-BE49-F238E27FC236}">
                <a16:creationId xmlns:a16="http://schemas.microsoft.com/office/drawing/2014/main" id="{494BFAE0-34ED-B147-9D33-0390C71EB0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122" name="Oval 63">
            <a:extLst>
              <a:ext uri="{FF2B5EF4-FFF2-40B4-BE49-F238E27FC236}">
                <a16:creationId xmlns:a16="http://schemas.microsoft.com/office/drawing/2014/main" id="{C98EE5BD-469C-B341-8D53-009091F34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2766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3" name="Line 64">
            <a:extLst>
              <a:ext uri="{FF2B5EF4-FFF2-40B4-BE49-F238E27FC236}">
                <a16:creationId xmlns:a16="http://schemas.microsoft.com/office/drawing/2014/main" id="{DCD3B872-C6C5-AF41-BF68-DDBA08B7AA9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4" name="Rectangle 65">
            <a:extLst>
              <a:ext uri="{FF2B5EF4-FFF2-40B4-BE49-F238E27FC236}">
                <a16:creationId xmlns:a16="http://schemas.microsoft.com/office/drawing/2014/main" id="{135D56DF-6A87-F348-A45C-69E095588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810000"/>
            <a:ext cx="228600" cy="2286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65330E71-0E03-8446-AD6C-EFED2299C4DD}"/>
              </a:ext>
            </a:extLst>
          </p:cNvPr>
          <p:cNvSpPr/>
          <p:nvPr/>
        </p:nvSpPr>
        <p:spPr>
          <a:xfrm>
            <a:off x="3039972" y="2962046"/>
            <a:ext cx="753969" cy="1119590"/>
          </a:xfrm>
          <a:prstGeom prst="rect">
            <a:avLst/>
          </a:prstGeom>
          <a:noFill/>
          <a:ln w="381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900986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D61C3E-2491-4749-A6FD-F3D634DC2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 example: insert(11)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A2B953-3474-FB44-83AE-ECB2DC7B5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sp>
        <p:nvSpPr>
          <p:cNvPr id="64" name="AutoShape 3">
            <a:extLst>
              <a:ext uri="{FF2B5EF4-FFF2-40B4-BE49-F238E27FC236}">
                <a16:creationId xmlns:a16="http://schemas.microsoft.com/office/drawing/2014/main" id="{1FE23D3B-8B11-404B-BBDC-5DDC057A6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" name="Rectangle 4">
            <a:extLst>
              <a:ext uri="{FF2B5EF4-FFF2-40B4-BE49-F238E27FC236}">
                <a16:creationId xmlns:a16="http://schemas.microsoft.com/office/drawing/2014/main" id="{7555BE2A-A5F2-EE43-8F13-86040AD81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66" name="Rectangle 5">
            <a:extLst>
              <a:ext uri="{FF2B5EF4-FFF2-40B4-BE49-F238E27FC236}">
                <a16:creationId xmlns:a16="http://schemas.microsoft.com/office/drawing/2014/main" id="{CF2A800F-0762-5147-8031-3F08C183F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67" name="Rectangle 6">
            <a:extLst>
              <a:ext uri="{FF2B5EF4-FFF2-40B4-BE49-F238E27FC236}">
                <a16:creationId xmlns:a16="http://schemas.microsoft.com/office/drawing/2014/main" id="{6389E30C-2C2D-3749-B665-4FE361088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68" name="Line 7">
            <a:extLst>
              <a:ext uri="{FF2B5EF4-FFF2-40B4-BE49-F238E27FC236}">
                <a16:creationId xmlns:a16="http://schemas.microsoft.com/office/drawing/2014/main" id="{E0C5E6EF-C223-9D49-B453-75DCE6FBD7E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9" name="Line 8">
            <a:extLst>
              <a:ext uri="{FF2B5EF4-FFF2-40B4-BE49-F238E27FC236}">
                <a16:creationId xmlns:a16="http://schemas.microsoft.com/office/drawing/2014/main" id="{1C350F53-A3C0-0648-8173-99DA5AB416E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0" name="Line 9">
            <a:extLst>
              <a:ext uri="{FF2B5EF4-FFF2-40B4-BE49-F238E27FC236}">
                <a16:creationId xmlns:a16="http://schemas.microsoft.com/office/drawing/2014/main" id="{33425197-386A-E34F-A5E2-8C187966176A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" name="Line 10">
            <a:extLst>
              <a:ext uri="{FF2B5EF4-FFF2-40B4-BE49-F238E27FC236}">
                <a16:creationId xmlns:a16="http://schemas.microsoft.com/office/drawing/2014/main" id="{CF438899-0374-8845-8068-3E11F25F624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2" name="Line 11">
            <a:extLst>
              <a:ext uri="{FF2B5EF4-FFF2-40B4-BE49-F238E27FC236}">
                <a16:creationId xmlns:a16="http://schemas.microsoft.com/office/drawing/2014/main" id="{E8D6A1F6-0E15-474A-B40A-C55525A0D15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3" name="Line 12">
            <a:extLst>
              <a:ext uri="{FF2B5EF4-FFF2-40B4-BE49-F238E27FC236}">
                <a16:creationId xmlns:a16="http://schemas.microsoft.com/office/drawing/2014/main" id="{3BD89C12-D8EF-BB4A-9A09-BBBB358DC959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4" name="Line 13">
            <a:extLst>
              <a:ext uri="{FF2B5EF4-FFF2-40B4-BE49-F238E27FC236}">
                <a16:creationId xmlns:a16="http://schemas.microsoft.com/office/drawing/2014/main" id="{F6BE0680-CBF4-6B48-B3CC-C42EE87A135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5" name="Line 14">
            <a:extLst>
              <a:ext uri="{FF2B5EF4-FFF2-40B4-BE49-F238E27FC236}">
                <a16:creationId xmlns:a16="http://schemas.microsoft.com/office/drawing/2014/main" id="{18CFE699-9A16-3B46-B4FD-54613AC5890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6" name="AutoShape 15">
            <a:extLst>
              <a:ext uri="{FF2B5EF4-FFF2-40B4-BE49-F238E27FC236}">
                <a16:creationId xmlns:a16="http://schemas.microsoft.com/office/drawing/2014/main" id="{E8B4DF6A-EABA-3047-AC17-3E0324C55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7" name="Rectangle 16">
            <a:extLst>
              <a:ext uri="{FF2B5EF4-FFF2-40B4-BE49-F238E27FC236}">
                <a16:creationId xmlns:a16="http://schemas.microsoft.com/office/drawing/2014/main" id="{099E1AED-8240-7D47-9B5C-141CE096D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78" name="Line 17">
            <a:extLst>
              <a:ext uri="{FF2B5EF4-FFF2-40B4-BE49-F238E27FC236}">
                <a16:creationId xmlns:a16="http://schemas.microsoft.com/office/drawing/2014/main" id="{0189023E-D8D5-C14A-AB67-0DD2A06FB468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9" name="Line 18">
            <a:extLst>
              <a:ext uri="{FF2B5EF4-FFF2-40B4-BE49-F238E27FC236}">
                <a16:creationId xmlns:a16="http://schemas.microsoft.com/office/drawing/2014/main" id="{A1FF5216-F0F8-C84D-9C7E-2B67320738CD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0" name="Line 19">
            <a:extLst>
              <a:ext uri="{FF2B5EF4-FFF2-40B4-BE49-F238E27FC236}">
                <a16:creationId xmlns:a16="http://schemas.microsoft.com/office/drawing/2014/main" id="{A1491A41-917B-7A4C-B426-597E4800103D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" name="Line 20">
            <a:extLst>
              <a:ext uri="{FF2B5EF4-FFF2-40B4-BE49-F238E27FC236}">
                <a16:creationId xmlns:a16="http://schemas.microsoft.com/office/drawing/2014/main" id="{0596D932-B700-CE40-90CF-B6B1CD58DD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" name="Line 21">
            <a:extLst>
              <a:ext uri="{FF2B5EF4-FFF2-40B4-BE49-F238E27FC236}">
                <a16:creationId xmlns:a16="http://schemas.microsoft.com/office/drawing/2014/main" id="{ABEBB0E6-4A7B-3744-9A5B-3E1907619E3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3" name="Line 22">
            <a:extLst>
              <a:ext uri="{FF2B5EF4-FFF2-40B4-BE49-F238E27FC236}">
                <a16:creationId xmlns:a16="http://schemas.microsoft.com/office/drawing/2014/main" id="{471BFB90-9197-AD41-8814-F4A07A2DDB75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4" name="Line 23">
            <a:extLst>
              <a:ext uri="{FF2B5EF4-FFF2-40B4-BE49-F238E27FC236}">
                <a16:creationId xmlns:a16="http://schemas.microsoft.com/office/drawing/2014/main" id="{F7671BAC-4EE8-044A-81D3-6244922FC5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5" name="Line 24">
            <a:extLst>
              <a:ext uri="{FF2B5EF4-FFF2-40B4-BE49-F238E27FC236}">
                <a16:creationId xmlns:a16="http://schemas.microsoft.com/office/drawing/2014/main" id="{8845CCCB-4DAC-5B4A-A9BB-8327E14C2D1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6" name="AutoShape 25">
            <a:extLst>
              <a:ext uri="{FF2B5EF4-FFF2-40B4-BE49-F238E27FC236}">
                <a16:creationId xmlns:a16="http://schemas.microsoft.com/office/drawing/2014/main" id="{76C5414F-73B2-7042-9F51-2946BE2C9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7" name="Rectangle 26">
            <a:extLst>
              <a:ext uri="{FF2B5EF4-FFF2-40B4-BE49-F238E27FC236}">
                <a16:creationId xmlns:a16="http://schemas.microsoft.com/office/drawing/2014/main" id="{07BACBAE-1C1A-0F46-82A6-3D4E56F56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88" name="Rectangle 27">
            <a:extLst>
              <a:ext uri="{FF2B5EF4-FFF2-40B4-BE49-F238E27FC236}">
                <a16:creationId xmlns:a16="http://schemas.microsoft.com/office/drawing/2014/main" id="{7958D4F3-34A6-8E46-A259-83EDE427B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89" name="Line 28">
            <a:extLst>
              <a:ext uri="{FF2B5EF4-FFF2-40B4-BE49-F238E27FC236}">
                <a16:creationId xmlns:a16="http://schemas.microsoft.com/office/drawing/2014/main" id="{9DC07A5E-F071-F14B-9BFF-39C219421DD2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0" name="Line 29">
            <a:extLst>
              <a:ext uri="{FF2B5EF4-FFF2-40B4-BE49-F238E27FC236}">
                <a16:creationId xmlns:a16="http://schemas.microsoft.com/office/drawing/2014/main" id="{361D0E88-A9D2-824E-A6C1-DD4764A81060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1" name="Line 30">
            <a:extLst>
              <a:ext uri="{FF2B5EF4-FFF2-40B4-BE49-F238E27FC236}">
                <a16:creationId xmlns:a16="http://schemas.microsoft.com/office/drawing/2014/main" id="{69B6C5E5-D1DE-B849-84F7-61554A579A52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" name="Line 31">
            <a:extLst>
              <a:ext uri="{FF2B5EF4-FFF2-40B4-BE49-F238E27FC236}">
                <a16:creationId xmlns:a16="http://schemas.microsoft.com/office/drawing/2014/main" id="{045BD6D5-FB46-0A42-ABF1-CF0E553D8863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3" name="Line 32">
            <a:extLst>
              <a:ext uri="{FF2B5EF4-FFF2-40B4-BE49-F238E27FC236}">
                <a16:creationId xmlns:a16="http://schemas.microsoft.com/office/drawing/2014/main" id="{DD31EAC3-A70B-B044-AA67-6656AE1B17F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4" name="Line 33">
            <a:extLst>
              <a:ext uri="{FF2B5EF4-FFF2-40B4-BE49-F238E27FC236}">
                <a16:creationId xmlns:a16="http://schemas.microsoft.com/office/drawing/2014/main" id="{78B47A81-57AC-DD42-B1CD-F8E9735DB79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5" name="Line 34">
            <a:extLst>
              <a:ext uri="{FF2B5EF4-FFF2-40B4-BE49-F238E27FC236}">
                <a16:creationId xmlns:a16="http://schemas.microsoft.com/office/drawing/2014/main" id="{647D0132-3CAC-7D43-A2C9-3A43344725A2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6" name="Line 35">
            <a:extLst>
              <a:ext uri="{FF2B5EF4-FFF2-40B4-BE49-F238E27FC236}">
                <a16:creationId xmlns:a16="http://schemas.microsoft.com/office/drawing/2014/main" id="{F4E9DBAD-6654-D84A-86F4-CE16DD14C32C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0" name="Oval 39">
            <a:extLst>
              <a:ext uri="{FF2B5EF4-FFF2-40B4-BE49-F238E27FC236}">
                <a16:creationId xmlns:a16="http://schemas.microsoft.com/office/drawing/2014/main" id="{3B9017D4-F127-D84D-8339-B8EA60CED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1" name="Line 40">
            <a:extLst>
              <a:ext uri="{FF2B5EF4-FFF2-40B4-BE49-F238E27FC236}">
                <a16:creationId xmlns:a16="http://schemas.microsoft.com/office/drawing/2014/main" id="{4EADBA85-2862-4D4C-9238-6A3AB3988BE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" name="Rectangle 41">
            <a:extLst>
              <a:ext uri="{FF2B5EF4-FFF2-40B4-BE49-F238E27FC236}">
                <a16:creationId xmlns:a16="http://schemas.microsoft.com/office/drawing/2014/main" id="{3075083A-0F6D-D948-97CE-507898F9E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" name="Oval 42">
            <a:extLst>
              <a:ext uri="{FF2B5EF4-FFF2-40B4-BE49-F238E27FC236}">
                <a16:creationId xmlns:a16="http://schemas.microsoft.com/office/drawing/2014/main" id="{C344C3D2-3CFF-1646-A250-A526AC077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4" name="Line 43">
            <a:extLst>
              <a:ext uri="{FF2B5EF4-FFF2-40B4-BE49-F238E27FC236}">
                <a16:creationId xmlns:a16="http://schemas.microsoft.com/office/drawing/2014/main" id="{AF9DE5A2-CA44-AB4F-BDF5-98152C7853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5" name="Rectangle 44">
            <a:extLst>
              <a:ext uri="{FF2B5EF4-FFF2-40B4-BE49-F238E27FC236}">
                <a16:creationId xmlns:a16="http://schemas.microsoft.com/office/drawing/2014/main" id="{18F5995E-35C1-F442-973E-C326CAB6F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6" name="Oval 45">
            <a:extLst>
              <a:ext uri="{FF2B5EF4-FFF2-40B4-BE49-F238E27FC236}">
                <a16:creationId xmlns:a16="http://schemas.microsoft.com/office/drawing/2014/main" id="{C28B74EB-0CC3-4B4B-9772-004E525CD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7" name="Line 46">
            <a:extLst>
              <a:ext uri="{FF2B5EF4-FFF2-40B4-BE49-F238E27FC236}">
                <a16:creationId xmlns:a16="http://schemas.microsoft.com/office/drawing/2014/main" id="{AC9CE44E-0387-1649-86B4-9805FFCC72DF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8" name="Rectangle 47">
            <a:extLst>
              <a:ext uri="{FF2B5EF4-FFF2-40B4-BE49-F238E27FC236}">
                <a16:creationId xmlns:a16="http://schemas.microsoft.com/office/drawing/2014/main" id="{2B777141-D1D9-754E-9278-9426F7B0E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" name="Oval 51">
            <a:extLst>
              <a:ext uri="{FF2B5EF4-FFF2-40B4-BE49-F238E27FC236}">
                <a16:creationId xmlns:a16="http://schemas.microsoft.com/office/drawing/2014/main" id="{B654B432-CEA4-7242-A4D4-72F7FC71F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3" name="Line 52">
            <a:extLst>
              <a:ext uri="{FF2B5EF4-FFF2-40B4-BE49-F238E27FC236}">
                <a16:creationId xmlns:a16="http://schemas.microsoft.com/office/drawing/2014/main" id="{7CDD6BA1-FE2B-1B4E-9351-E0A8709DC3F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4" name="Rectangle 53">
            <a:extLst>
              <a:ext uri="{FF2B5EF4-FFF2-40B4-BE49-F238E27FC236}">
                <a16:creationId xmlns:a16="http://schemas.microsoft.com/office/drawing/2014/main" id="{D01B8201-625D-6849-B41F-7F18EF65B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5" name="Oval 54">
            <a:extLst>
              <a:ext uri="{FF2B5EF4-FFF2-40B4-BE49-F238E27FC236}">
                <a16:creationId xmlns:a16="http://schemas.microsoft.com/office/drawing/2014/main" id="{DCE482F5-4075-3149-B1B3-855B85375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6" name="Line 55">
            <a:extLst>
              <a:ext uri="{FF2B5EF4-FFF2-40B4-BE49-F238E27FC236}">
                <a16:creationId xmlns:a16="http://schemas.microsoft.com/office/drawing/2014/main" id="{BE6A1123-BC9A-494B-B2A5-DE68AF39A03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7" name="Rectangle 56">
            <a:extLst>
              <a:ext uri="{FF2B5EF4-FFF2-40B4-BE49-F238E27FC236}">
                <a16:creationId xmlns:a16="http://schemas.microsoft.com/office/drawing/2014/main" id="{EF92AD7B-24E7-6947-985B-842F7AD5F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8" name="Oval 57">
            <a:extLst>
              <a:ext uri="{FF2B5EF4-FFF2-40B4-BE49-F238E27FC236}">
                <a16:creationId xmlns:a16="http://schemas.microsoft.com/office/drawing/2014/main" id="{9425FFF2-E589-6F4D-B33B-7A3BA3ABD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9" name="Line 58">
            <a:extLst>
              <a:ext uri="{FF2B5EF4-FFF2-40B4-BE49-F238E27FC236}">
                <a16:creationId xmlns:a16="http://schemas.microsoft.com/office/drawing/2014/main" id="{C381B82C-2408-FF4A-B36D-39F71CE37D3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2438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0" name="Oval 59">
            <a:extLst>
              <a:ext uri="{FF2B5EF4-FFF2-40B4-BE49-F238E27FC236}">
                <a16:creationId xmlns:a16="http://schemas.microsoft.com/office/drawing/2014/main" id="{9E4EF44B-BE1E-AC43-93A5-E6BE7D3BF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1" name="Line 60">
            <a:extLst>
              <a:ext uri="{FF2B5EF4-FFF2-40B4-BE49-F238E27FC236}">
                <a16:creationId xmlns:a16="http://schemas.microsoft.com/office/drawing/2014/main" id="{6D009399-1C56-1743-ABE6-38C293F7693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2" name="Rectangle 62">
            <a:extLst>
              <a:ext uri="{FF2B5EF4-FFF2-40B4-BE49-F238E27FC236}">
                <a16:creationId xmlns:a16="http://schemas.microsoft.com/office/drawing/2014/main" id="{C2260831-D887-DD46-9253-73BEADA14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123" name="Oval 63">
            <a:extLst>
              <a:ext uri="{FF2B5EF4-FFF2-40B4-BE49-F238E27FC236}">
                <a16:creationId xmlns:a16="http://schemas.microsoft.com/office/drawing/2014/main" id="{AD13CA0C-7EEC-B44D-9A1D-AA86156BB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4" name="Line 64">
            <a:extLst>
              <a:ext uri="{FF2B5EF4-FFF2-40B4-BE49-F238E27FC236}">
                <a16:creationId xmlns:a16="http://schemas.microsoft.com/office/drawing/2014/main" id="{A6F66C40-299E-714C-8574-A606017072F4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5" name="Rectangle 65">
            <a:extLst>
              <a:ext uri="{FF2B5EF4-FFF2-40B4-BE49-F238E27FC236}">
                <a16:creationId xmlns:a16="http://schemas.microsoft.com/office/drawing/2014/main" id="{87FDF374-6C73-6E42-8957-66B1B1382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810000"/>
            <a:ext cx="228600" cy="2286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6" name="Rectangle 66">
            <a:extLst>
              <a:ext uri="{FF2B5EF4-FFF2-40B4-BE49-F238E27FC236}">
                <a16:creationId xmlns:a16="http://schemas.microsoft.com/office/drawing/2014/main" id="{96EB03FA-7B54-5245-BDA5-89A7A1A83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3124200"/>
            <a:ext cx="4283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27" name="Oval 67">
            <a:extLst>
              <a:ext uri="{FF2B5EF4-FFF2-40B4-BE49-F238E27FC236}">
                <a16:creationId xmlns:a16="http://schemas.microsoft.com/office/drawing/2014/main" id="{C4CAC329-BAAE-F948-82F6-5E0D0C90D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971800"/>
            <a:ext cx="685800" cy="685800"/>
          </a:xfrm>
          <a:prstGeom prst="ellipse">
            <a:avLst/>
          </a:prstGeom>
          <a:noFill/>
          <a:ln w="9525">
            <a:solidFill>
              <a:srgbClr val="0432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4695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7CA5A2-2C63-B441-AB93-6E6EFF3CD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 example: insert(11)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44BEF6-B0AF-A540-8F5C-DE9525293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A43A6A2B-CB8C-BA4F-9C49-879F71E93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38CD101-30F3-5A4C-B31B-B0178CAB4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27E8C09-21AD-A84E-AD9B-C31EB5871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124200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" name="Line 7">
            <a:extLst>
              <a:ext uri="{FF2B5EF4-FFF2-40B4-BE49-F238E27FC236}">
                <a16:creationId xmlns:a16="http://schemas.microsoft.com/office/drawing/2014/main" id="{452D4D31-D643-3447-BF69-F0B8F27C9E4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Line 8">
            <a:extLst>
              <a:ext uri="{FF2B5EF4-FFF2-40B4-BE49-F238E27FC236}">
                <a16:creationId xmlns:a16="http://schemas.microsoft.com/office/drawing/2014/main" id="{245194D0-E595-8142-ACC6-82D296C05641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46B8E2AA-75A3-274F-9A07-E4485AB7FB0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24A87E31-662B-2B4E-B4CB-704221533431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11">
            <a:extLst>
              <a:ext uri="{FF2B5EF4-FFF2-40B4-BE49-F238E27FC236}">
                <a16:creationId xmlns:a16="http://schemas.microsoft.com/office/drawing/2014/main" id="{F5041C86-C784-B949-A0C2-0EB299487D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12">
            <a:extLst>
              <a:ext uri="{FF2B5EF4-FFF2-40B4-BE49-F238E27FC236}">
                <a16:creationId xmlns:a16="http://schemas.microsoft.com/office/drawing/2014/main" id="{35E71A8A-C049-D341-B6ED-9C26E0F45D55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Line 13">
            <a:extLst>
              <a:ext uri="{FF2B5EF4-FFF2-40B4-BE49-F238E27FC236}">
                <a16:creationId xmlns:a16="http://schemas.microsoft.com/office/drawing/2014/main" id="{B37FFDF8-2041-1D4E-AF23-186E40EFE3C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14">
            <a:extLst>
              <a:ext uri="{FF2B5EF4-FFF2-40B4-BE49-F238E27FC236}">
                <a16:creationId xmlns:a16="http://schemas.microsoft.com/office/drawing/2014/main" id="{E58BA5DA-4E53-D249-A1DA-B2C55020C8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AutoShape 15">
            <a:extLst>
              <a:ext uri="{FF2B5EF4-FFF2-40B4-BE49-F238E27FC236}">
                <a16:creationId xmlns:a16="http://schemas.microsoft.com/office/drawing/2014/main" id="{97493471-3CE9-6145-B822-B53B3B5FB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6002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B77699-1D0A-4B46-99EF-143581E03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18" name="Line 17">
            <a:extLst>
              <a:ext uri="{FF2B5EF4-FFF2-40B4-BE49-F238E27FC236}">
                <a16:creationId xmlns:a16="http://schemas.microsoft.com/office/drawing/2014/main" id="{5AF75EBF-A335-9244-A265-5FDD3E098E10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Line 18">
            <a:extLst>
              <a:ext uri="{FF2B5EF4-FFF2-40B4-BE49-F238E27FC236}">
                <a16:creationId xmlns:a16="http://schemas.microsoft.com/office/drawing/2014/main" id="{B469850E-D111-0644-BF65-BD477C5CA04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19">
            <a:extLst>
              <a:ext uri="{FF2B5EF4-FFF2-40B4-BE49-F238E27FC236}">
                <a16:creationId xmlns:a16="http://schemas.microsoft.com/office/drawing/2014/main" id="{6B6CC0DF-A77E-414D-880A-7F7BCBD3A810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9C6C650A-589B-144B-B033-FE1EB661FBC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21">
            <a:extLst>
              <a:ext uri="{FF2B5EF4-FFF2-40B4-BE49-F238E27FC236}">
                <a16:creationId xmlns:a16="http://schemas.microsoft.com/office/drawing/2014/main" id="{63A53418-465C-F54D-A391-E12D9D8C65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22">
            <a:extLst>
              <a:ext uri="{FF2B5EF4-FFF2-40B4-BE49-F238E27FC236}">
                <a16:creationId xmlns:a16="http://schemas.microsoft.com/office/drawing/2014/main" id="{BA85B579-8A03-834C-BEFE-D880E38832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23">
            <a:extLst>
              <a:ext uri="{FF2B5EF4-FFF2-40B4-BE49-F238E27FC236}">
                <a16:creationId xmlns:a16="http://schemas.microsoft.com/office/drawing/2014/main" id="{639F8E50-285C-1A4C-817D-A765864AC61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24">
            <a:extLst>
              <a:ext uri="{FF2B5EF4-FFF2-40B4-BE49-F238E27FC236}">
                <a16:creationId xmlns:a16="http://schemas.microsoft.com/office/drawing/2014/main" id="{ACC33F8F-405A-6D49-AAEA-BFC74F9D67C7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AutoShape 25">
            <a:extLst>
              <a:ext uri="{FF2B5EF4-FFF2-40B4-BE49-F238E27FC236}">
                <a16:creationId xmlns:a16="http://schemas.microsoft.com/office/drawing/2014/main" id="{46AACEBD-9163-0648-9448-B228F75E1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8D8ECF4-A8AC-9341-98F3-68F67A4D6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688F4B3-9111-4749-AA50-6B00A3391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31242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29" name="Line 28">
            <a:extLst>
              <a:ext uri="{FF2B5EF4-FFF2-40B4-BE49-F238E27FC236}">
                <a16:creationId xmlns:a16="http://schemas.microsoft.com/office/drawing/2014/main" id="{3A621C16-9E26-9F42-9A11-0B177311C61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" name="Line 29">
            <a:extLst>
              <a:ext uri="{FF2B5EF4-FFF2-40B4-BE49-F238E27FC236}">
                <a16:creationId xmlns:a16="http://schemas.microsoft.com/office/drawing/2014/main" id="{C5907243-3986-0143-B3D4-D858077EA4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30">
            <a:extLst>
              <a:ext uri="{FF2B5EF4-FFF2-40B4-BE49-F238E27FC236}">
                <a16:creationId xmlns:a16="http://schemas.microsoft.com/office/drawing/2014/main" id="{0D94BE19-10EE-2041-91C4-4841E591DD19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Line 31">
            <a:extLst>
              <a:ext uri="{FF2B5EF4-FFF2-40B4-BE49-F238E27FC236}">
                <a16:creationId xmlns:a16="http://schemas.microsoft.com/office/drawing/2014/main" id="{EDF2DFD5-62F2-7A44-AB23-4F080828B973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32">
            <a:extLst>
              <a:ext uri="{FF2B5EF4-FFF2-40B4-BE49-F238E27FC236}">
                <a16:creationId xmlns:a16="http://schemas.microsoft.com/office/drawing/2014/main" id="{C7E22A40-67B5-9D4F-9BD8-30716BB5B032}"/>
              </a:ext>
            </a:extLst>
          </p:cNvPr>
          <p:cNvSpPr>
            <a:spLocks noChangeShapeType="1"/>
          </p:cNvSpPr>
          <p:nvPr/>
        </p:nvSpPr>
        <p:spPr bwMode="auto">
          <a:xfrm>
            <a:off x="8077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33">
            <a:extLst>
              <a:ext uri="{FF2B5EF4-FFF2-40B4-BE49-F238E27FC236}">
                <a16:creationId xmlns:a16="http://schemas.microsoft.com/office/drawing/2014/main" id="{CC3C883F-73B9-8240-839F-FAD36C4AB969}"/>
              </a:ext>
            </a:extLst>
          </p:cNvPr>
          <p:cNvSpPr>
            <a:spLocks noChangeShapeType="1"/>
          </p:cNvSpPr>
          <p:nvPr/>
        </p:nvSpPr>
        <p:spPr bwMode="auto">
          <a:xfrm>
            <a:off x="8305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Line 34">
            <a:extLst>
              <a:ext uri="{FF2B5EF4-FFF2-40B4-BE49-F238E27FC236}">
                <a16:creationId xmlns:a16="http://schemas.microsoft.com/office/drawing/2014/main" id="{8B03F4C7-4612-E640-AE0B-EC4D7EF45BB4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6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35">
            <a:extLst>
              <a:ext uri="{FF2B5EF4-FFF2-40B4-BE49-F238E27FC236}">
                <a16:creationId xmlns:a16="http://schemas.microsoft.com/office/drawing/2014/main" id="{363CB909-5B88-9C4A-AEAD-A230D62DBFD9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B4EEEB3-0F15-424A-AB91-69ACCE7BE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Line 40">
            <a:extLst>
              <a:ext uri="{FF2B5EF4-FFF2-40B4-BE49-F238E27FC236}">
                <a16:creationId xmlns:a16="http://schemas.microsoft.com/office/drawing/2014/main" id="{74997A74-0B6B-D649-B225-0C656A7172B1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3630EA1-FD19-DC40-B4BD-57F9483709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2E51373-BC8D-0C47-B8A3-1318DA811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Line 43">
            <a:extLst>
              <a:ext uri="{FF2B5EF4-FFF2-40B4-BE49-F238E27FC236}">
                <a16:creationId xmlns:a16="http://schemas.microsoft.com/office/drawing/2014/main" id="{4F776B17-836A-6842-B226-D4E1885AA45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E0C7B02-B4A6-DB44-A0E0-CAE971115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Oval 51">
            <a:extLst>
              <a:ext uri="{FF2B5EF4-FFF2-40B4-BE49-F238E27FC236}">
                <a16:creationId xmlns:a16="http://schemas.microsoft.com/office/drawing/2014/main" id="{6C8A123E-A508-C74C-BBC9-87EC81CED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0" name="Line 52">
            <a:extLst>
              <a:ext uri="{FF2B5EF4-FFF2-40B4-BE49-F238E27FC236}">
                <a16:creationId xmlns:a16="http://schemas.microsoft.com/office/drawing/2014/main" id="{C7225161-6BF1-7641-A0C8-334C94DEF11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0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" name="Rectangle 53">
            <a:extLst>
              <a:ext uri="{FF2B5EF4-FFF2-40B4-BE49-F238E27FC236}">
                <a16:creationId xmlns:a16="http://schemas.microsoft.com/office/drawing/2014/main" id="{42FA4E1F-3EFB-9F4C-B4C9-A169B3420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2" name="Oval 54">
            <a:extLst>
              <a:ext uri="{FF2B5EF4-FFF2-40B4-BE49-F238E27FC236}">
                <a16:creationId xmlns:a16="http://schemas.microsoft.com/office/drawing/2014/main" id="{1187640B-4EB7-914C-9837-54040F6F5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Line 55">
            <a:extLst>
              <a:ext uri="{FF2B5EF4-FFF2-40B4-BE49-F238E27FC236}">
                <a16:creationId xmlns:a16="http://schemas.microsoft.com/office/drawing/2014/main" id="{2784D6E7-E5E8-534F-95A6-30F2DF2BDF4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Rectangle 56">
            <a:extLst>
              <a:ext uri="{FF2B5EF4-FFF2-40B4-BE49-F238E27FC236}">
                <a16:creationId xmlns:a16="http://schemas.microsoft.com/office/drawing/2014/main" id="{E71D7292-4EB8-2D49-BB89-FF0F06C7F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5" name="Oval 57">
            <a:extLst>
              <a:ext uri="{FF2B5EF4-FFF2-40B4-BE49-F238E27FC236}">
                <a16:creationId xmlns:a16="http://schemas.microsoft.com/office/drawing/2014/main" id="{3C5BF459-5AEC-7241-A594-E546A2B1F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6" name="Line 58">
            <a:extLst>
              <a:ext uri="{FF2B5EF4-FFF2-40B4-BE49-F238E27FC236}">
                <a16:creationId xmlns:a16="http://schemas.microsoft.com/office/drawing/2014/main" id="{3A9D862C-BE6B-2F4F-8DBC-5CDF534E9FA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1981200"/>
            <a:ext cx="2971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Oval 59">
            <a:extLst>
              <a:ext uri="{FF2B5EF4-FFF2-40B4-BE49-F238E27FC236}">
                <a16:creationId xmlns:a16="http://schemas.microsoft.com/office/drawing/2014/main" id="{4FE4CF66-0F10-2C46-B7B3-DD518C398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Line 60">
            <a:extLst>
              <a:ext uri="{FF2B5EF4-FFF2-40B4-BE49-F238E27FC236}">
                <a16:creationId xmlns:a16="http://schemas.microsoft.com/office/drawing/2014/main" id="{5395AA4C-740F-F943-91A7-5050D1DA7E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981200"/>
            <a:ext cx="762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AutoShape 68">
            <a:extLst>
              <a:ext uri="{FF2B5EF4-FFF2-40B4-BE49-F238E27FC236}">
                <a16:creationId xmlns:a16="http://schemas.microsoft.com/office/drawing/2014/main" id="{718E82D9-0476-2C40-9ABE-60F67A875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971800"/>
            <a:ext cx="2667000" cy="685800"/>
          </a:xfrm>
          <a:prstGeom prst="roundRect">
            <a:avLst>
              <a:gd name="adj" fmla="val 16667"/>
            </a:avLst>
          </a:prstGeom>
          <a:solidFill>
            <a:srgbClr val="33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Rectangle 69">
            <a:extLst>
              <a:ext uri="{FF2B5EF4-FFF2-40B4-BE49-F238E27FC236}">
                <a16:creationId xmlns:a16="http://schemas.microsoft.com/office/drawing/2014/main" id="{1E1236C7-2774-FE42-90C3-803FDC666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124200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61" name="Rectangle 70">
            <a:extLst>
              <a:ext uri="{FF2B5EF4-FFF2-40B4-BE49-F238E27FC236}">
                <a16:creationId xmlns:a16="http://schemas.microsoft.com/office/drawing/2014/main" id="{2E54E02D-7CF6-4C40-96A6-6D35BC3BE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3124200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62" name="Line 72">
            <a:extLst>
              <a:ext uri="{FF2B5EF4-FFF2-40B4-BE49-F238E27FC236}">
                <a16:creationId xmlns:a16="http://schemas.microsoft.com/office/drawing/2014/main" id="{7122F45A-4F49-A84F-9EA8-C6377A57C33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3" name="Line 73">
            <a:extLst>
              <a:ext uri="{FF2B5EF4-FFF2-40B4-BE49-F238E27FC236}">
                <a16:creationId xmlns:a16="http://schemas.microsoft.com/office/drawing/2014/main" id="{44E6B7DD-B3FD-C445-B129-315BDF8FDC1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4" name="Line 74">
            <a:extLst>
              <a:ext uri="{FF2B5EF4-FFF2-40B4-BE49-F238E27FC236}">
                <a16:creationId xmlns:a16="http://schemas.microsoft.com/office/drawing/2014/main" id="{79341E82-72DF-F542-A4C0-65E3EBEE4710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" name="Line 75">
            <a:extLst>
              <a:ext uri="{FF2B5EF4-FFF2-40B4-BE49-F238E27FC236}">
                <a16:creationId xmlns:a16="http://schemas.microsoft.com/office/drawing/2014/main" id="{6544AF14-CF67-A14C-81D1-B0A3439EED5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6" name="Line 76">
            <a:extLst>
              <a:ext uri="{FF2B5EF4-FFF2-40B4-BE49-F238E27FC236}">
                <a16:creationId xmlns:a16="http://schemas.microsoft.com/office/drawing/2014/main" id="{8D6FCBFD-C93C-A64F-94AB-B89A8ED99CB3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7" name="Line 77">
            <a:extLst>
              <a:ext uri="{FF2B5EF4-FFF2-40B4-BE49-F238E27FC236}">
                <a16:creationId xmlns:a16="http://schemas.microsoft.com/office/drawing/2014/main" id="{CD1F82C7-5A5D-3343-AF30-A50F015CA61D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8" name="Line 78">
            <a:extLst>
              <a:ext uri="{FF2B5EF4-FFF2-40B4-BE49-F238E27FC236}">
                <a16:creationId xmlns:a16="http://schemas.microsoft.com/office/drawing/2014/main" id="{76249712-9E1F-2E45-B4DF-EC3704D6E883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9" name="Line 79">
            <a:extLst>
              <a:ext uri="{FF2B5EF4-FFF2-40B4-BE49-F238E27FC236}">
                <a16:creationId xmlns:a16="http://schemas.microsoft.com/office/drawing/2014/main" id="{F4B28E75-C3D3-DC47-9B00-0103730890B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2971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3" name="Oval 83">
            <a:extLst>
              <a:ext uri="{FF2B5EF4-FFF2-40B4-BE49-F238E27FC236}">
                <a16:creationId xmlns:a16="http://schemas.microsoft.com/office/drawing/2014/main" id="{86D49F63-619D-1A4F-9995-0166DDB09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4" name="Line 84">
            <a:extLst>
              <a:ext uri="{FF2B5EF4-FFF2-40B4-BE49-F238E27FC236}">
                <a16:creationId xmlns:a16="http://schemas.microsoft.com/office/drawing/2014/main" id="{9301F800-9DF3-D346-B6E0-07CF853818E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5" name="Rectangle 85">
            <a:extLst>
              <a:ext uri="{FF2B5EF4-FFF2-40B4-BE49-F238E27FC236}">
                <a16:creationId xmlns:a16="http://schemas.microsoft.com/office/drawing/2014/main" id="{BECF97F4-BFE6-D84A-89D9-657F2DA69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6" name="Oval 86">
            <a:extLst>
              <a:ext uri="{FF2B5EF4-FFF2-40B4-BE49-F238E27FC236}">
                <a16:creationId xmlns:a16="http://schemas.microsoft.com/office/drawing/2014/main" id="{97C16F91-5BD1-FE41-979E-D92969480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7" name="Line 87">
            <a:extLst>
              <a:ext uri="{FF2B5EF4-FFF2-40B4-BE49-F238E27FC236}">
                <a16:creationId xmlns:a16="http://schemas.microsoft.com/office/drawing/2014/main" id="{751FFF01-0149-5144-842E-06021D0246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8" name="Rectangle 88">
            <a:extLst>
              <a:ext uri="{FF2B5EF4-FFF2-40B4-BE49-F238E27FC236}">
                <a16:creationId xmlns:a16="http://schemas.microsoft.com/office/drawing/2014/main" id="{F32C9B95-9D2C-F249-945E-A809449D3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9" name="Line 96">
            <a:extLst>
              <a:ext uri="{FF2B5EF4-FFF2-40B4-BE49-F238E27FC236}">
                <a16:creationId xmlns:a16="http://schemas.microsoft.com/office/drawing/2014/main" id="{1CC0DD16-B0AE-8547-9E53-42F5194FFD6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981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0" name="Oval 97">
            <a:extLst>
              <a:ext uri="{FF2B5EF4-FFF2-40B4-BE49-F238E27FC236}">
                <a16:creationId xmlns:a16="http://schemas.microsoft.com/office/drawing/2014/main" id="{AEF92035-164A-8547-B600-7AB90507A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1905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" name="Rectangle 98">
            <a:extLst>
              <a:ext uri="{FF2B5EF4-FFF2-40B4-BE49-F238E27FC236}">
                <a16:creationId xmlns:a16="http://schemas.microsoft.com/office/drawing/2014/main" id="{D2FF0FF1-CC8B-F94F-A640-B4E25493EA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752600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82" name="Rectangle 6">
            <a:extLst>
              <a:ext uri="{FF2B5EF4-FFF2-40B4-BE49-F238E27FC236}">
                <a16:creationId xmlns:a16="http://schemas.microsoft.com/office/drawing/2014/main" id="{FD47B097-A52F-614F-BC8C-AE0C4D489997}"/>
              </a:ext>
            </a:extLst>
          </p:cNvPr>
          <p:cNvSpPr/>
          <p:nvPr/>
        </p:nvSpPr>
        <p:spPr>
          <a:xfrm>
            <a:off x="2849086" y="4583459"/>
            <a:ext cx="3445827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Split</a:t>
            </a:r>
            <a:r>
              <a:rPr lang="zh-CN" altLang="en-US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the nodes!</a:t>
            </a:r>
            <a:endParaRPr lang="zh-CN" altLang="en-US" sz="2000" dirty="0">
              <a:latin typeface="Candara" pitchFamily="34" charset="0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333756F-71BE-BE99-4B67-F03681B78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4640" y="3139241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37" name="Oval 42">
            <a:extLst>
              <a:ext uri="{FF2B5EF4-FFF2-40B4-BE49-F238E27FC236}">
                <a16:creationId xmlns:a16="http://schemas.microsoft.com/office/drawing/2014/main" id="{283DBDFC-FC90-3840-389F-B0896D4B6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3746" y="3276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" name="Line 43">
            <a:extLst>
              <a:ext uri="{FF2B5EF4-FFF2-40B4-BE49-F238E27FC236}">
                <a16:creationId xmlns:a16="http://schemas.microsoft.com/office/drawing/2014/main" id="{69D8E673-A193-FB13-9E2A-0716D4C9D717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9946" y="335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" name="Rectangle 44">
            <a:extLst>
              <a:ext uri="{FF2B5EF4-FFF2-40B4-BE49-F238E27FC236}">
                <a16:creationId xmlns:a16="http://schemas.microsoft.com/office/drawing/2014/main" id="{E6426407-8D2B-9721-D889-C682DD1B4B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3746" y="3810000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90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EB8ED9-8A94-A691-D12F-CD2308A06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need a 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 to index the values in the log?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F51D21-E51D-351B-FB8C-FC7C5B795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Not necessary. It can store the values in its leaf node </a:t>
            </a:r>
          </a:p>
          <a:p>
            <a:pPr lvl="1"/>
            <a:r>
              <a:rPr kumimoji="1" lang="en-US" altLang="zh-CN" dirty="0"/>
              <a:t>Which does not need compaction &amp; merge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4771C8-64EF-5428-7C0D-652C8B8DE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sp>
        <p:nvSpPr>
          <p:cNvPr id="73" name="AutoShape 3">
            <a:extLst>
              <a:ext uri="{FF2B5EF4-FFF2-40B4-BE49-F238E27FC236}">
                <a16:creationId xmlns:a16="http://schemas.microsoft.com/office/drawing/2014/main" id="{D6CAC02F-21CC-3A10-0453-F24DC959B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84" y="3437012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4" name="Rectangle 4">
            <a:extLst>
              <a:ext uri="{FF2B5EF4-FFF2-40B4-BE49-F238E27FC236}">
                <a16:creationId xmlns:a16="http://schemas.microsoft.com/office/drawing/2014/main" id="{0BE65B08-D8C8-3B67-4FE4-EF4F6A971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184" y="3589412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5" name="Rectangle 5">
            <a:extLst>
              <a:ext uri="{FF2B5EF4-FFF2-40B4-BE49-F238E27FC236}">
                <a16:creationId xmlns:a16="http://schemas.microsoft.com/office/drawing/2014/main" id="{411CCE49-B45C-F04A-7C0E-11DF926B6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8984" y="3589412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76" name="Line 7">
            <a:extLst>
              <a:ext uri="{FF2B5EF4-FFF2-40B4-BE49-F238E27FC236}">
                <a16:creationId xmlns:a16="http://schemas.microsoft.com/office/drawing/2014/main" id="{711FFD17-FFE9-C0DC-FED5-88AAB633F302}"/>
              </a:ext>
            </a:extLst>
          </p:cNvPr>
          <p:cNvSpPr>
            <a:spLocks noChangeShapeType="1"/>
          </p:cNvSpPr>
          <p:nvPr/>
        </p:nvSpPr>
        <p:spPr bwMode="auto">
          <a:xfrm>
            <a:off x="5131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7" name="Line 8">
            <a:extLst>
              <a:ext uri="{FF2B5EF4-FFF2-40B4-BE49-F238E27FC236}">
                <a16:creationId xmlns:a16="http://schemas.microsoft.com/office/drawing/2014/main" id="{DFFE33D0-9476-8599-48F9-D4D2E40FD5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941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8" name="Line 9">
            <a:extLst>
              <a:ext uri="{FF2B5EF4-FFF2-40B4-BE49-F238E27FC236}">
                <a16:creationId xmlns:a16="http://schemas.microsoft.com/office/drawing/2014/main" id="{7A0132FA-5D6B-BF6C-A0C0-D22E1EF3707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227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9" name="Line 10">
            <a:extLst>
              <a:ext uri="{FF2B5EF4-FFF2-40B4-BE49-F238E27FC236}">
                <a16:creationId xmlns:a16="http://schemas.microsoft.com/office/drawing/2014/main" id="{BD39CD22-91CF-445D-8056-461F9A6C4D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37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0" name="Line 11">
            <a:extLst>
              <a:ext uri="{FF2B5EF4-FFF2-40B4-BE49-F238E27FC236}">
                <a16:creationId xmlns:a16="http://schemas.microsoft.com/office/drawing/2014/main" id="{B1793815-A7BB-9CC6-B9FD-C4856585750E}"/>
              </a:ext>
            </a:extLst>
          </p:cNvPr>
          <p:cNvSpPr>
            <a:spLocks noChangeShapeType="1"/>
          </p:cNvSpPr>
          <p:nvPr/>
        </p:nvSpPr>
        <p:spPr bwMode="auto">
          <a:xfrm>
            <a:off x="21133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" name="Line 12">
            <a:extLst>
              <a:ext uri="{FF2B5EF4-FFF2-40B4-BE49-F238E27FC236}">
                <a16:creationId xmlns:a16="http://schemas.microsoft.com/office/drawing/2014/main" id="{9A92138C-792A-508C-433A-2F003FFB864A}"/>
              </a:ext>
            </a:extLst>
          </p:cNvPr>
          <p:cNvSpPr>
            <a:spLocks noChangeShapeType="1"/>
          </p:cNvSpPr>
          <p:nvPr/>
        </p:nvSpPr>
        <p:spPr bwMode="auto">
          <a:xfrm>
            <a:off x="23419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" name="Line 13">
            <a:extLst>
              <a:ext uri="{FF2B5EF4-FFF2-40B4-BE49-F238E27FC236}">
                <a16:creationId xmlns:a16="http://schemas.microsoft.com/office/drawing/2014/main" id="{1DBF00E0-41C5-35E1-4E45-DA0B16F1E43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229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3" name="Line 14">
            <a:extLst>
              <a:ext uri="{FF2B5EF4-FFF2-40B4-BE49-F238E27FC236}">
                <a16:creationId xmlns:a16="http://schemas.microsoft.com/office/drawing/2014/main" id="{FFC9FC38-E8FA-F484-93B3-03CA2DD18C89}"/>
              </a:ext>
            </a:extLst>
          </p:cNvPr>
          <p:cNvSpPr>
            <a:spLocks noChangeShapeType="1"/>
          </p:cNvSpPr>
          <p:nvPr/>
        </p:nvSpPr>
        <p:spPr bwMode="auto">
          <a:xfrm>
            <a:off x="17323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4" name="AutoShape 15">
            <a:extLst>
              <a:ext uri="{FF2B5EF4-FFF2-40B4-BE49-F238E27FC236}">
                <a16:creationId xmlns:a16="http://schemas.microsoft.com/office/drawing/2014/main" id="{691D567E-7912-76CF-C120-0AAFBB5A1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384" y="2065412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5" name="Rectangle 16">
            <a:extLst>
              <a:ext uri="{FF2B5EF4-FFF2-40B4-BE49-F238E27FC236}">
                <a16:creationId xmlns:a16="http://schemas.microsoft.com/office/drawing/2014/main" id="{6366844D-6C5E-B73B-B312-E903D62DF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7384" y="2217812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86" name="Line 17">
            <a:extLst>
              <a:ext uri="{FF2B5EF4-FFF2-40B4-BE49-F238E27FC236}">
                <a16:creationId xmlns:a16="http://schemas.microsoft.com/office/drawing/2014/main" id="{69859980-67DF-6068-A71D-DC1A1CE2D7CE}"/>
              </a:ext>
            </a:extLst>
          </p:cNvPr>
          <p:cNvSpPr>
            <a:spLocks noChangeShapeType="1"/>
          </p:cNvSpPr>
          <p:nvPr/>
        </p:nvSpPr>
        <p:spPr bwMode="auto">
          <a:xfrm>
            <a:off x="3103984" y="20654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7" name="Line 18">
            <a:extLst>
              <a:ext uri="{FF2B5EF4-FFF2-40B4-BE49-F238E27FC236}">
                <a16:creationId xmlns:a16="http://schemas.microsoft.com/office/drawing/2014/main" id="{277A4E3F-2349-5C58-D911-8F79DD01DEE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4984" y="20654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8" name="Line 19">
            <a:extLst>
              <a:ext uri="{FF2B5EF4-FFF2-40B4-BE49-F238E27FC236}">
                <a16:creationId xmlns:a16="http://schemas.microsoft.com/office/drawing/2014/main" id="{64979BEB-818D-D77F-6D4A-011E95A653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3584" y="20654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9" name="Line 20">
            <a:extLst>
              <a:ext uri="{FF2B5EF4-FFF2-40B4-BE49-F238E27FC236}">
                <a16:creationId xmlns:a16="http://schemas.microsoft.com/office/drawing/2014/main" id="{35CCEC08-3CA0-CACE-8F03-641E63B4F2A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584" y="20654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0" name="Line 21">
            <a:extLst>
              <a:ext uri="{FF2B5EF4-FFF2-40B4-BE49-F238E27FC236}">
                <a16:creationId xmlns:a16="http://schemas.microsoft.com/office/drawing/2014/main" id="{4F19D23B-AB9F-1AF8-11B6-3EC26A3D0AC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4184" y="20654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1" name="Line 22">
            <a:extLst>
              <a:ext uri="{FF2B5EF4-FFF2-40B4-BE49-F238E27FC236}">
                <a16:creationId xmlns:a16="http://schemas.microsoft.com/office/drawing/2014/main" id="{BDF6A6D3-32AB-EB4C-B750-1346F58249C8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2784" y="20654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" name="Line 23">
            <a:extLst>
              <a:ext uri="{FF2B5EF4-FFF2-40B4-BE49-F238E27FC236}">
                <a16:creationId xmlns:a16="http://schemas.microsoft.com/office/drawing/2014/main" id="{312BF861-807F-80E3-0C81-60CE6334557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3784" y="20654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3" name="Line 24">
            <a:extLst>
              <a:ext uri="{FF2B5EF4-FFF2-40B4-BE49-F238E27FC236}">
                <a16:creationId xmlns:a16="http://schemas.microsoft.com/office/drawing/2014/main" id="{DB61A278-53FD-2381-F145-47051491945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3184" y="20654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4" name="AutoShape 25">
            <a:extLst>
              <a:ext uri="{FF2B5EF4-FFF2-40B4-BE49-F238E27FC236}">
                <a16:creationId xmlns:a16="http://schemas.microsoft.com/office/drawing/2014/main" id="{695BC6EA-CAAF-98DE-010F-826A5DC65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8184" y="3437012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5" name="Rectangle 26">
            <a:extLst>
              <a:ext uri="{FF2B5EF4-FFF2-40B4-BE49-F238E27FC236}">
                <a16:creationId xmlns:a16="http://schemas.microsoft.com/office/drawing/2014/main" id="{DAB8D1EC-6D52-D339-68CE-50120EC00A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784" y="3589412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96" name="Rectangle 27">
            <a:extLst>
              <a:ext uri="{FF2B5EF4-FFF2-40B4-BE49-F238E27FC236}">
                <a16:creationId xmlns:a16="http://schemas.microsoft.com/office/drawing/2014/main" id="{C68A8A98-19A5-76EC-C683-A31CF68F7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0184" y="3589412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97" name="Line 28">
            <a:extLst>
              <a:ext uri="{FF2B5EF4-FFF2-40B4-BE49-F238E27FC236}">
                <a16:creationId xmlns:a16="http://schemas.microsoft.com/office/drawing/2014/main" id="{21D58375-3A0D-5CB1-0CE0-EA85CFFFC7CB}"/>
              </a:ext>
            </a:extLst>
          </p:cNvPr>
          <p:cNvSpPr>
            <a:spLocks noChangeShapeType="1"/>
          </p:cNvSpPr>
          <p:nvPr/>
        </p:nvSpPr>
        <p:spPr bwMode="auto">
          <a:xfrm>
            <a:off x="64567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8" name="Line 29">
            <a:extLst>
              <a:ext uri="{FF2B5EF4-FFF2-40B4-BE49-F238E27FC236}">
                <a16:creationId xmlns:a16="http://schemas.microsoft.com/office/drawing/2014/main" id="{14AC74F1-4131-8B7C-2D4F-421805E30C7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77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9" name="Line 30">
            <a:extLst>
              <a:ext uri="{FF2B5EF4-FFF2-40B4-BE49-F238E27FC236}">
                <a16:creationId xmlns:a16="http://schemas.microsoft.com/office/drawing/2014/main" id="{53BE7751-D4F0-B3EC-7906-C6C7D67E087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663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0" name="Line 31">
            <a:extLst>
              <a:ext uri="{FF2B5EF4-FFF2-40B4-BE49-F238E27FC236}">
                <a16:creationId xmlns:a16="http://schemas.microsoft.com/office/drawing/2014/main" id="{AF35C952-DA2F-DE61-8992-297088BE77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4473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1" name="Line 32">
            <a:extLst>
              <a:ext uri="{FF2B5EF4-FFF2-40B4-BE49-F238E27FC236}">
                <a16:creationId xmlns:a16="http://schemas.microsoft.com/office/drawing/2014/main" id="{480019E3-7303-8ED3-C034-9E321E576F1C}"/>
              </a:ext>
            </a:extLst>
          </p:cNvPr>
          <p:cNvSpPr>
            <a:spLocks noChangeShapeType="1"/>
          </p:cNvSpPr>
          <p:nvPr/>
        </p:nvSpPr>
        <p:spPr bwMode="auto">
          <a:xfrm>
            <a:off x="80569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" name="Line 33">
            <a:extLst>
              <a:ext uri="{FF2B5EF4-FFF2-40B4-BE49-F238E27FC236}">
                <a16:creationId xmlns:a16="http://schemas.microsoft.com/office/drawing/2014/main" id="{CDDE90DE-9F97-1465-58CF-96F28EE68EBC}"/>
              </a:ext>
            </a:extLst>
          </p:cNvPr>
          <p:cNvSpPr>
            <a:spLocks noChangeShapeType="1"/>
          </p:cNvSpPr>
          <p:nvPr/>
        </p:nvSpPr>
        <p:spPr bwMode="auto">
          <a:xfrm>
            <a:off x="82855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" name="Line 34">
            <a:extLst>
              <a:ext uri="{FF2B5EF4-FFF2-40B4-BE49-F238E27FC236}">
                <a16:creationId xmlns:a16="http://schemas.microsoft.com/office/drawing/2014/main" id="{3387502D-4531-72E8-751F-4A44EAF81DF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665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4" name="Line 35">
            <a:extLst>
              <a:ext uri="{FF2B5EF4-FFF2-40B4-BE49-F238E27FC236}">
                <a16:creationId xmlns:a16="http://schemas.microsoft.com/office/drawing/2014/main" id="{A293B891-E8C0-034B-697B-6BFFDD456BC2}"/>
              </a:ext>
            </a:extLst>
          </p:cNvPr>
          <p:cNvSpPr>
            <a:spLocks noChangeShapeType="1"/>
          </p:cNvSpPr>
          <p:nvPr/>
        </p:nvSpPr>
        <p:spPr bwMode="auto">
          <a:xfrm>
            <a:off x="76759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5" name="Oval 39">
            <a:extLst>
              <a:ext uri="{FF2B5EF4-FFF2-40B4-BE49-F238E27FC236}">
                <a16:creationId xmlns:a16="http://schemas.microsoft.com/office/drawing/2014/main" id="{4D37F7DF-31C4-8106-785C-73F6DBFEE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184" y="3741812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6" name="Line 40">
            <a:extLst>
              <a:ext uri="{FF2B5EF4-FFF2-40B4-BE49-F238E27FC236}">
                <a16:creationId xmlns:a16="http://schemas.microsoft.com/office/drawing/2014/main" id="{1BF6C19F-888D-6ED0-C97F-F4C4256A7BFF}"/>
              </a:ext>
            </a:extLst>
          </p:cNvPr>
          <p:cNvSpPr>
            <a:spLocks noChangeShapeType="1"/>
          </p:cNvSpPr>
          <p:nvPr/>
        </p:nvSpPr>
        <p:spPr bwMode="auto">
          <a:xfrm>
            <a:off x="970384" y="3818012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7" name="Rectangle 41">
            <a:extLst>
              <a:ext uri="{FF2B5EF4-FFF2-40B4-BE49-F238E27FC236}">
                <a16:creationId xmlns:a16="http://schemas.microsoft.com/office/drawing/2014/main" id="{FA265B7E-BDB1-081C-E0C9-821674F80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184" y="4275212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8" name="Oval 42">
            <a:extLst>
              <a:ext uri="{FF2B5EF4-FFF2-40B4-BE49-F238E27FC236}">
                <a16:creationId xmlns:a16="http://schemas.microsoft.com/office/drawing/2014/main" id="{8816A046-E6F8-DB71-C94F-7AD8A8D4E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984" y="3741812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9" name="Line 43">
            <a:extLst>
              <a:ext uri="{FF2B5EF4-FFF2-40B4-BE49-F238E27FC236}">
                <a16:creationId xmlns:a16="http://schemas.microsoft.com/office/drawing/2014/main" id="{0D795F28-59C5-CFA8-2E2C-2F136FCDD3D9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6184" y="3818012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0" name="Rectangle 44">
            <a:extLst>
              <a:ext uri="{FF2B5EF4-FFF2-40B4-BE49-F238E27FC236}">
                <a16:creationId xmlns:a16="http://schemas.microsoft.com/office/drawing/2014/main" id="{0CD55F38-1EED-E357-EA55-F6D8BE003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984" y="4275212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1" name="Oval 51">
            <a:extLst>
              <a:ext uri="{FF2B5EF4-FFF2-40B4-BE49-F238E27FC236}">
                <a16:creationId xmlns:a16="http://schemas.microsoft.com/office/drawing/2014/main" id="{B4832AA0-3E27-87BF-C9F8-050896D33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3984" y="3741812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" name="Line 52">
            <a:extLst>
              <a:ext uri="{FF2B5EF4-FFF2-40B4-BE49-F238E27FC236}">
                <a16:creationId xmlns:a16="http://schemas.microsoft.com/office/drawing/2014/main" id="{2467C7DB-4D3D-A8BC-CB47-84974F2C8705}"/>
              </a:ext>
            </a:extLst>
          </p:cNvPr>
          <p:cNvSpPr>
            <a:spLocks noChangeShapeType="1"/>
          </p:cNvSpPr>
          <p:nvPr/>
        </p:nvSpPr>
        <p:spPr bwMode="auto">
          <a:xfrm>
            <a:off x="6990184" y="3818012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3" name="Rectangle 53">
            <a:extLst>
              <a:ext uri="{FF2B5EF4-FFF2-40B4-BE49-F238E27FC236}">
                <a16:creationId xmlns:a16="http://schemas.microsoft.com/office/drawing/2014/main" id="{D7D47950-C110-CA80-2CD1-84F7EDB13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3984" y="4275212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4" name="Oval 54">
            <a:extLst>
              <a:ext uri="{FF2B5EF4-FFF2-40B4-BE49-F238E27FC236}">
                <a16:creationId xmlns:a16="http://schemas.microsoft.com/office/drawing/2014/main" id="{85EE9CBF-0379-EF71-B8A8-55DA8B4C6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3584" y="3741812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5" name="Line 55">
            <a:extLst>
              <a:ext uri="{FF2B5EF4-FFF2-40B4-BE49-F238E27FC236}">
                <a16:creationId xmlns:a16="http://schemas.microsoft.com/office/drawing/2014/main" id="{07F4EDA8-E7A5-134C-8020-D743C0B9583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99784" y="3818012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6" name="Rectangle 56">
            <a:extLst>
              <a:ext uri="{FF2B5EF4-FFF2-40B4-BE49-F238E27FC236}">
                <a16:creationId xmlns:a16="http://schemas.microsoft.com/office/drawing/2014/main" id="{CE6A7F51-5330-D745-5F62-CA5F6E5DF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3584" y="4275212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7" name="Oval 57">
            <a:extLst>
              <a:ext uri="{FF2B5EF4-FFF2-40B4-BE49-F238E27FC236}">
                <a16:creationId xmlns:a16="http://schemas.microsoft.com/office/drawing/2014/main" id="{7FB661C8-464F-F37A-476B-605E3A9BE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1184" y="2370212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8" name="Line 58">
            <a:extLst>
              <a:ext uri="{FF2B5EF4-FFF2-40B4-BE49-F238E27FC236}">
                <a16:creationId xmlns:a16="http://schemas.microsoft.com/office/drawing/2014/main" id="{35D6CBED-B6CE-F1A3-4D44-56D12CFB50D0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6984" y="2446412"/>
            <a:ext cx="2971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9" name="Oval 59">
            <a:extLst>
              <a:ext uri="{FF2B5EF4-FFF2-40B4-BE49-F238E27FC236}">
                <a16:creationId xmlns:a16="http://schemas.microsoft.com/office/drawing/2014/main" id="{72D4E152-8C62-C8D7-6100-D816E59D7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1584" y="2370212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0" name="Line 60">
            <a:extLst>
              <a:ext uri="{FF2B5EF4-FFF2-40B4-BE49-F238E27FC236}">
                <a16:creationId xmlns:a16="http://schemas.microsoft.com/office/drawing/2014/main" id="{C847D378-5D28-BDB8-5A5B-7EA11CEDFAB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65784" y="2446412"/>
            <a:ext cx="762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1" name="AutoShape 68">
            <a:extLst>
              <a:ext uri="{FF2B5EF4-FFF2-40B4-BE49-F238E27FC236}">
                <a16:creationId xmlns:a16="http://schemas.microsoft.com/office/drawing/2014/main" id="{E4EE2545-4F6B-FAF9-B528-23C84B55D5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6384" y="3437012"/>
            <a:ext cx="2667000" cy="685800"/>
          </a:xfrm>
          <a:prstGeom prst="roundRect">
            <a:avLst>
              <a:gd name="adj" fmla="val 16667"/>
            </a:avLst>
          </a:prstGeom>
          <a:solidFill>
            <a:srgbClr val="33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2" name="Rectangle 69">
            <a:extLst>
              <a:ext uri="{FF2B5EF4-FFF2-40B4-BE49-F238E27FC236}">
                <a16:creationId xmlns:a16="http://schemas.microsoft.com/office/drawing/2014/main" id="{866B1898-A47B-BD58-6DB4-1A3C9738D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4984" y="3589412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123" name="Rectangle 70">
            <a:extLst>
              <a:ext uri="{FF2B5EF4-FFF2-40B4-BE49-F238E27FC236}">
                <a16:creationId xmlns:a16="http://schemas.microsoft.com/office/drawing/2014/main" id="{A56790AD-E04B-58D6-BE61-392095A57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4584" y="3589412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24" name="Line 72">
            <a:extLst>
              <a:ext uri="{FF2B5EF4-FFF2-40B4-BE49-F238E27FC236}">
                <a16:creationId xmlns:a16="http://schemas.microsoft.com/office/drawing/2014/main" id="{9EF1B585-2416-DAFD-B0D3-6B6E9FF0664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49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5" name="Line 73">
            <a:extLst>
              <a:ext uri="{FF2B5EF4-FFF2-40B4-BE49-F238E27FC236}">
                <a16:creationId xmlns:a16="http://schemas.microsoft.com/office/drawing/2014/main" id="{FD8EDF7C-BD1F-0507-61D3-96FAC74C85F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59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6" name="Line 74">
            <a:extLst>
              <a:ext uri="{FF2B5EF4-FFF2-40B4-BE49-F238E27FC236}">
                <a16:creationId xmlns:a16="http://schemas.microsoft.com/office/drawing/2014/main" id="{AE118794-8FD3-6096-A9A0-754DE863E93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5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7" name="Line 75">
            <a:extLst>
              <a:ext uri="{FF2B5EF4-FFF2-40B4-BE49-F238E27FC236}">
                <a16:creationId xmlns:a16="http://schemas.microsoft.com/office/drawing/2014/main" id="{0D80EB4A-CE41-CD7E-3D9E-D4C7C9B2253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55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8" name="Line 76">
            <a:extLst>
              <a:ext uri="{FF2B5EF4-FFF2-40B4-BE49-F238E27FC236}">
                <a16:creationId xmlns:a16="http://schemas.microsoft.com/office/drawing/2014/main" id="{E8580AE0-E506-F874-EA08-9B9A382B6A1A}"/>
              </a:ext>
            </a:extLst>
          </p:cNvPr>
          <p:cNvSpPr>
            <a:spLocks noChangeShapeType="1"/>
          </p:cNvSpPr>
          <p:nvPr/>
        </p:nvSpPr>
        <p:spPr bwMode="auto">
          <a:xfrm>
            <a:off x="50851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9" name="Line 77">
            <a:extLst>
              <a:ext uri="{FF2B5EF4-FFF2-40B4-BE49-F238E27FC236}">
                <a16:creationId xmlns:a16="http://schemas.microsoft.com/office/drawing/2014/main" id="{5AB6E338-C01F-1A04-3F40-CE8A56E08B1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37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0" name="Line 78">
            <a:extLst>
              <a:ext uri="{FF2B5EF4-FFF2-40B4-BE49-F238E27FC236}">
                <a16:creationId xmlns:a16="http://schemas.microsoft.com/office/drawing/2014/main" id="{EEBABD13-A129-F784-0FE6-1C633DF6AF0F}"/>
              </a:ext>
            </a:extLst>
          </p:cNvPr>
          <p:cNvSpPr>
            <a:spLocks noChangeShapeType="1"/>
          </p:cNvSpPr>
          <p:nvPr/>
        </p:nvSpPr>
        <p:spPr bwMode="auto">
          <a:xfrm>
            <a:off x="56947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1" name="Line 79">
            <a:extLst>
              <a:ext uri="{FF2B5EF4-FFF2-40B4-BE49-F238E27FC236}">
                <a16:creationId xmlns:a16="http://schemas.microsoft.com/office/drawing/2014/main" id="{658E1E96-DE03-9956-B8C6-3A45F7E41F7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4184" y="343701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2" name="Oval 83">
            <a:extLst>
              <a:ext uri="{FF2B5EF4-FFF2-40B4-BE49-F238E27FC236}">
                <a16:creationId xmlns:a16="http://schemas.microsoft.com/office/drawing/2014/main" id="{114F1C84-A2E3-E195-189F-B5AD1724F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984" y="3741812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" name="Line 84">
            <a:extLst>
              <a:ext uri="{FF2B5EF4-FFF2-40B4-BE49-F238E27FC236}">
                <a16:creationId xmlns:a16="http://schemas.microsoft.com/office/drawing/2014/main" id="{07698FB5-27AC-47C9-5880-3F0E4C5E2D8D}"/>
              </a:ext>
            </a:extLst>
          </p:cNvPr>
          <p:cNvSpPr>
            <a:spLocks noChangeShapeType="1"/>
          </p:cNvSpPr>
          <p:nvPr/>
        </p:nvSpPr>
        <p:spPr bwMode="auto">
          <a:xfrm>
            <a:off x="3942184" y="3818012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4" name="Rectangle 85">
            <a:extLst>
              <a:ext uri="{FF2B5EF4-FFF2-40B4-BE49-F238E27FC236}">
                <a16:creationId xmlns:a16="http://schemas.microsoft.com/office/drawing/2014/main" id="{67DA9E04-2D64-C5DD-75AD-731C56716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984" y="4275212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5" name="Oval 86">
            <a:extLst>
              <a:ext uri="{FF2B5EF4-FFF2-40B4-BE49-F238E27FC236}">
                <a16:creationId xmlns:a16="http://schemas.microsoft.com/office/drawing/2014/main" id="{972D3D86-CC48-ED5A-DB4F-8D88543D0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784" y="3741812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" name="Line 87">
            <a:extLst>
              <a:ext uri="{FF2B5EF4-FFF2-40B4-BE49-F238E27FC236}">
                <a16:creationId xmlns:a16="http://schemas.microsoft.com/office/drawing/2014/main" id="{541A97DF-8F9F-0D1D-4D5F-4144DB016AB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27984" y="3818012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7" name="Rectangle 88">
            <a:extLst>
              <a:ext uri="{FF2B5EF4-FFF2-40B4-BE49-F238E27FC236}">
                <a16:creationId xmlns:a16="http://schemas.microsoft.com/office/drawing/2014/main" id="{446BB255-12DC-AD97-BFBB-904B3DABE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784" y="4275212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8" name="Line 96">
            <a:extLst>
              <a:ext uri="{FF2B5EF4-FFF2-40B4-BE49-F238E27FC236}">
                <a16:creationId xmlns:a16="http://schemas.microsoft.com/office/drawing/2014/main" id="{AB080069-173E-C80A-265E-0D1A11F6AE9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7384" y="2446412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9" name="Oval 97">
            <a:extLst>
              <a:ext uri="{FF2B5EF4-FFF2-40B4-BE49-F238E27FC236}">
                <a16:creationId xmlns:a16="http://schemas.microsoft.com/office/drawing/2014/main" id="{8FC60D1B-FC6E-4685-07DE-09C8FB42A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0784" y="2370212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0" name="Rectangle 98">
            <a:extLst>
              <a:ext uri="{FF2B5EF4-FFF2-40B4-BE49-F238E27FC236}">
                <a16:creationId xmlns:a16="http://schemas.microsoft.com/office/drawing/2014/main" id="{C3D7846E-ABC8-1D72-8AA8-F566699F7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3984" y="2217812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143" name="Oval 42">
            <a:extLst>
              <a:ext uri="{FF2B5EF4-FFF2-40B4-BE49-F238E27FC236}">
                <a16:creationId xmlns:a16="http://schemas.microsoft.com/office/drawing/2014/main" id="{537310C4-F7EB-C547-7E4C-0BC07E688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064" y="3741812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4" name="Line 43">
            <a:extLst>
              <a:ext uri="{FF2B5EF4-FFF2-40B4-BE49-F238E27FC236}">
                <a16:creationId xmlns:a16="http://schemas.microsoft.com/office/drawing/2014/main" id="{BFDFF37E-EF8A-B56F-DC88-08EF6283DC37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0264" y="3818012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5" name="Rectangle 44">
            <a:extLst>
              <a:ext uri="{FF2B5EF4-FFF2-40B4-BE49-F238E27FC236}">
                <a16:creationId xmlns:a16="http://schemas.microsoft.com/office/drawing/2014/main" id="{857ABE29-7929-0B8C-BF0C-B7BB80AC4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064" y="4275212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6" name="Rectangle 98">
            <a:extLst>
              <a:ext uri="{FF2B5EF4-FFF2-40B4-BE49-F238E27FC236}">
                <a16:creationId xmlns:a16="http://schemas.microsoft.com/office/drawing/2014/main" id="{B2DA00F8-327E-57AA-4D4E-071BB9572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638" y="3585945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5774A92-9007-9C42-D4F8-5762E62F1204}"/>
              </a:ext>
            </a:extLst>
          </p:cNvPr>
          <p:cNvSpPr txBox="1"/>
          <p:nvPr/>
        </p:nvSpPr>
        <p:spPr>
          <a:xfrm>
            <a:off x="2395978" y="4984816"/>
            <a:ext cx="4219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Value </a:t>
            </a:r>
            <a:r>
              <a:rPr kumimoji="1" lang="en-US" altLang="zh-CN" strike="sngStrike" dirty="0"/>
              <a:t>location</a:t>
            </a:r>
            <a:r>
              <a:rPr kumimoji="1" lang="en-US" altLang="zh-CN" dirty="0"/>
              <a:t> in the log-structured file </a:t>
            </a:r>
            <a:endParaRPr kumimoji="1" lang="zh-CN" altLang="en-US" dirty="0"/>
          </a:p>
        </p:txBody>
      </p:sp>
      <p:sp>
        <p:nvSpPr>
          <p:cNvPr id="6" name="任意形状 5">
            <a:extLst>
              <a:ext uri="{FF2B5EF4-FFF2-40B4-BE49-F238E27FC236}">
                <a16:creationId xmlns:a16="http://schemas.microsoft.com/office/drawing/2014/main" id="{11D3EA09-73D3-2C36-D1F8-9CEE7F5B73DC}"/>
              </a:ext>
            </a:extLst>
          </p:cNvPr>
          <p:cNvSpPr/>
          <p:nvPr/>
        </p:nvSpPr>
        <p:spPr>
          <a:xfrm>
            <a:off x="2051284" y="4441676"/>
            <a:ext cx="406571" cy="728770"/>
          </a:xfrm>
          <a:custGeom>
            <a:avLst/>
            <a:gdLst>
              <a:gd name="connsiteX0" fmla="*/ 406571 w 406571"/>
              <a:gd name="connsiteY0" fmla="*/ 728770 h 728770"/>
              <a:gd name="connsiteX1" fmla="*/ 935 w 406571"/>
              <a:gd name="connsiteY1" fmla="*/ 508764 h 728770"/>
              <a:gd name="connsiteX2" fmla="*/ 317193 w 406571"/>
              <a:gd name="connsiteY2" fmla="*/ 0 h 728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571" h="728770">
                <a:moveTo>
                  <a:pt x="406571" y="728770"/>
                </a:moveTo>
                <a:cubicBezTo>
                  <a:pt x="211201" y="679498"/>
                  <a:pt x="15831" y="630226"/>
                  <a:pt x="935" y="508764"/>
                </a:cubicBezTo>
                <a:cubicBezTo>
                  <a:pt x="-13961" y="387302"/>
                  <a:pt x="151616" y="193651"/>
                  <a:pt x="317193" y="0"/>
                </a:cubicBezTo>
              </a:path>
            </a:pathLst>
          </a:custGeom>
          <a:noFill/>
          <a:ln w="1905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587648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2FC81-004B-E6F1-9B91-8D7B95486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281DFD-711E-6401-D0B6-BE2A122A9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 the case of range query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CE52B6-B71D-6A12-3148-2C574BEC0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Add a sibling link between the leaves</a:t>
            </a:r>
          </a:p>
          <a:p>
            <a:pPr lvl="1"/>
            <a:r>
              <a:rPr kumimoji="1" lang="en-US" altLang="zh-CN" dirty="0"/>
              <a:t>e.g., SCAN(3,5)  </a:t>
            </a:r>
          </a:p>
          <a:p>
            <a:r>
              <a:rPr kumimoji="1" lang="en-US" altLang="zh-CN" dirty="0"/>
              <a:t>Performance analyze w/ our system model: </a:t>
            </a:r>
            <a:r>
              <a:rPr kumimoji="1" lang="en-US" altLang="zh-CN" b="0" dirty="0"/>
              <a:t>O(</a:t>
            </a:r>
            <a:r>
              <a:rPr kumimoji="1" lang="en-US" altLang="zh-CN" b="0" dirty="0" err="1"/>
              <a:t>LogN</a:t>
            </a:r>
            <a:r>
              <a:rPr kumimoji="1" lang="en-US" altLang="zh-CN" b="0" dirty="0"/>
              <a:t>) + O(5/Fanout) random disk accesses per-query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95D513-F64F-A199-F73F-69116E9E3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E8581F1B-5086-5F9A-2F35-54BE1B1C8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84" y="4081636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FC8F2EB-99C6-5A56-B418-E9EFA0155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184" y="423403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D8F8E1D-2D6A-1331-E8F8-F24134C5E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8984" y="423403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8" name="Line 7">
            <a:extLst>
              <a:ext uri="{FF2B5EF4-FFF2-40B4-BE49-F238E27FC236}">
                <a16:creationId xmlns:a16="http://schemas.microsoft.com/office/drawing/2014/main" id="{80387ECE-E444-9F51-08AD-F7003EB7F33A}"/>
              </a:ext>
            </a:extLst>
          </p:cNvPr>
          <p:cNvSpPr>
            <a:spLocks noChangeShapeType="1"/>
          </p:cNvSpPr>
          <p:nvPr/>
        </p:nvSpPr>
        <p:spPr bwMode="auto">
          <a:xfrm>
            <a:off x="5131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Line 8">
            <a:extLst>
              <a:ext uri="{FF2B5EF4-FFF2-40B4-BE49-F238E27FC236}">
                <a16:creationId xmlns:a16="http://schemas.microsoft.com/office/drawing/2014/main" id="{42576181-F601-984F-EA80-178F0A38E936}"/>
              </a:ext>
            </a:extLst>
          </p:cNvPr>
          <p:cNvSpPr>
            <a:spLocks noChangeShapeType="1"/>
          </p:cNvSpPr>
          <p:nvPr/>
        </p:nvSpPr>
        <p:spPr bwMode="auto">
          <a:xfrm>
            <a:off x="8941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C500F681-025A-8894-FDBE-78B9542B7C68}"/>
              </a:ext>
            </a:extLst>
          </p:cNvPr>
          <p:cNvSpPr>
            <a:spLocks noChangeShapeType="1"/>
          </p:cNvSpPr>
          <p:nvPr/>
        </p:nvSpPr>
        <p:spPr bwMode="auto">
          <a:xfrm>
            <a:off x="1122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A261B4DF-1E27-FA63-B44E-94BBDEA2E428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3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Line 11">
            <a:extLst>
              <a:ext uri="{FF2B5EF4-FFF2-40B4-BE49-F238E27FC236}">
                <a16:creationId xmlns:a16="http://schemas.microsoft.com/office/drawing/2014/main" id="{14E9B3DF-F22C-76F1-58C4-06BD2657C22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133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12">
            <a:extLst>
              <a:ext uri="{FF2B5EF4-FFF2-40B4-BE49-F238E27FC236}">
                <a16:creationId xmlns:a16="http://schemas.microsoft.com/office/drawing/2014/main" id="{9AF8BEAB-A88F-B7C3-86AC-E217A184739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41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Line 13">
            <a:extLst>
              <a:ext uri="{FF2B5EF4-FFF2-40B4-BE49-F238E27FC236}">
                <a16:creationId xmlns:a16="http://schemas.microsoft.com/office/drawing/2014/main" id="{20467C3F-3735-D553-93BB-AE1AF7369AF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22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14">
            <a:extLst>
              <a:ext uri="{FF2B5EF4-FFF2-40B4-BE49-F238E27FC236}">
                <a16:creationId xmlns:a16="http://schemas.microsoft.com/office/drawing/2014/main" id="{1548D1B1-2AD4-ED9C-5FD4-7ED19E0557A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323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AutoShape 15">
            <a:extLst>
              <a:ext uri="{FF2B5EF4-FFF2-40B4-BE49-F238E27FC236}">
                <a16:creationId xmlns:a16="http://schemas.microsoft.com/office/drawing/2014/main" id="{1B34A573-CC2A-1FA0-1DCF-E4736C89B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384" y="2710036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C7D5B4-AFA6-914C-F63B-BEC6EA52F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7384" y="2862436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18" name="Line 17">
            <a:extLst>
              <a:ext uri="{FF2B5EF4-FFF2-40B4-BE49-F238E27FC236}">
                <a16:creationId xmlns:a16="http://schemas.microsoft.com/office/drawing/2014/main" id="{9E951CE5-892F-3350-F366-F212307E742D}"/>
              </a:ext>
            </a:extLst>
          </p:cNvPr>
          <p:cNvSpPr>
            <a:spLocks noChangeShapeType="1"/>
          </p:cNvSpPr>
          <p:nvPr/>
        </p:nvSpPr>
        <p:spPr bwMode="auto">
          <a:xfrm>
            <a:off x="31039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Line 18">
            <a:extLst>
              <a:ext uri="{FF2B5EF4-FFF2-40B4-BE49-F238E27FC236}">
                <a16:creationId xmlns:a16="http://schemas.microsoft.com/office/drawing/2014/main" id="{DD4312FF-0BDE-A293-4897-B43DB79E176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49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Line 19">
            <a:extLst>
              <a:ext uri="{FF2B5EF4-FFF2-40B4-BE49-F238E27FC236}">
                <a16:creationId xmlns:a16="http://schemas.microsoft.com/office/drawing/2014/main" id="{C91D92C0-0D7C-F263-02E7-B87CB1FB065E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35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176DDEA4-E3D1-CF86-7B33-369EB7637BD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5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Line 21">
            <a:extLst>
              <a:ext uri="{FF2B5EF4-FFF2-40B4-BE49-F238E27FC236}">
                <a16:creationId xmlns:a16="http://schemas.microsoft.com/office/drawing/2014/main" id="{46FCBD03-DF7C-3AB6-C055-699C83EBDF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41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Line 22">
            <a:extLst>
              <a:ext uri="{FF2B5EF4-FFF2-40B4-BE49-F238E27FC236}">
                <a16:creationId xmlns:a16="http://schemas.microsoft.com/office/drawing/2014/main" id="{1DB654CC-72AA-3A4A-9EDE-FF3181609D15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27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Line 23">
            <a:extLst>
              <a:ext uri="{FF2B5EF4-FFF2-40B4-BE49-F238E27FC236}">
                <a16:creationId xmlns:a16="http://schemas.microsoft.com/office/drawing/2014/main" id="{41BE0AF2-ADAF-E47C-866C-2800E428964D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37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24">
            <a:extLst>
              <a:ext uri="{FF2B5EF4-FFF2-40B4-BE49-F238E27FC236}">
                <a16:creationId xmlns:a16="http://schemas.microsoft.com/office/drawing/2014/main" id="{AEC5AC22-8E02-4072-32BC-2AA8656B2BF4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31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" name="AutoShape 25">
            <a:extLst>
              <a:ext uri="{FF2B5EF4-FFF2-40B4-BE49-F238E27FC236}">
                <a16:creationId xmlns:a16="http://schemas.microsoft.com/office/drawing/2014/main" id="{26CEB50E-AB2B-CA71-5CA9-F9F5F9F83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8184" y="4081636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0F5E396-D922-36FA-231A-7F6BB5B37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784" y="4234036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8892504-8B7C-5186-A63B-65A346E80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0184" y="4234036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29" name="Line 28">
            <a:extLst>
              <a:ext uri="{FF2B5EF4-FFF2-40B4-BE49-F238E27FC236}">
                <a16:creationId xmlns:a16="http://schemas.microsoft.com/office/drawing/2014/main" id="{914D515E-98ED-89DB-5D54-2A95C51BD9A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56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" name="Line 29">
            <a:extLst>
              <a:ext uri="{FF2B5EF4-FFF2-40B4-BE49-F238E27FC236}">
                <a16:creationId xmlns:a16="http://schemas.microsoft.com/office/drawing/2014/main" id="{668C18F3-39BD-ADD4-953A-2E1F1D9B2AA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7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Line 30">
            <a:extLst>
              <a:ext uri="{FF2B5EF4-FFF2-40B4-BE49-F238E27FC236}">
                <a16:creationId xmlns:a16="http://schemas.microsoft.com/office/drawing/2014/main" id="{CAD736EE-8BAB-A616-5638-9FE6632DA6E5}"/>
              </a:ext>
            </a:extLst>
          </p:cNvPr>
          <p:cNvSpPr>
            <a:spLocks noChangeShapeType="1"/>
          </p:cNvSpPr>
          <p:nvPr/>
        </p:nvSpPr>
        <p:spPr bwMode="auto">
          <a:xfrm>
            <a:off x="70663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Line 31">
            <a:extLst>
              <a:ext uri="{FF2B5EF4-FFF2-40B4-BE49-F238E27FC236}">
                <a16:creationId xmlns:a16="http://schemas.microsoft.com/office/drawing/2014/main" id="{F79E71C3-1AB2-C3C7-6060-D96DC3FDC2ED}"/>
              </a:ext>
            </a:extLst>
          </p:cNvPr>
          <p:cNvSpPr>
            <a:spLocks noChangeShapeType="1"/>
          </p:cNvSpPr>
          <p:nvPr/>
        </p:nvSpPr>
        <p:spPr bwMode="auto">
          <a:xfrm>
            <a:off x="74473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32">
            <a:extLst>
              <a:ext uri="{FF2B5EF4-FFF2-40B4-BE49-F238E27FC236}">
                <a16:creationId xmlns:a16="http://schemas.microsoft.com/office/drawing/2014/main" id="{323964D8-2845-DA35-35C2-0B4550D3B1A1}"/>
              </a:ext>
            </a:extLst>
          </p:cNvPr>
          <p:cNvSpPr>
            <a:spLocks noChangeShapeType="1"/>
          </p:cNvSpPr>
          <p:nvPr/>
        </p:nvSpPr>
        <p:spPr bwMode="auto">
          <a:xfrm>
            <a:off x="8056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33">
            <a:extLst>
              <a:ext uri="{FF2B5EF4-FFF2-40B4-BE49-F238E27FC236}">
                <a16:creationId xmlns:a16="http://schemas.microsoft.com/office/drawing/2014/main" id="{44D27620-D5A0-4331-FA77-04090EFE54D2}"/>
              </a:ext>
            </a:extLst>
          </p:cNvPr>
          <p:cNvSpPr>
            <a:spLocks noChangeShapeType="1"/>
          </p:cNvSpPr>
          <p:nvPr/>
        </p:nvSpPr>
        <p:spPr bwMode="auto">
          <a:xfrm>
            <a:off x="82855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Line 34">
            <a:extLst>
              <a:ext uri="{FF2B5EF4-FFF2-40B4-BE49-F238E27FC236}">
                <a16:creationId xmlns:a16="http://schemas.microsoft.com/office/drawing/2014/main" id="{96D589B6-A29B-2B96-CA71-BE435B63885E}"/>
              </a:ext>
            </a:extLst>
          </p:cNvPr>
          <p:cNvSpPr>
            <a:spLocks noChangeShapeType="1"/>
          </p:cNvSpPr>
          <p:nvPr/>
        </p:nvSpPr>
        <p:spPr bwMode="auto">
          <a:xfrm>
            <a:off x="86665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" name="Line 35">
            <a:extLst>
              <a:ext uri="{FF2B5EF4-FFF2-40B4-BE49-F238E27FC236}">
                <a16:creationId xmlns:a16="http://schemas.microsoft.com/office/drawing/2014/main" id="{22FDA5B1-C2D1-61E2-F2DD-720873DF92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675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" name="Oval 39">
            <a:extLst>
              <a:ext uri="{FF2B5EF4-FFF2-40B4-BE49-F238E27FC236}">
                <a16:creationId xmlns:a16="http://schemas.microsoft.com/office/drawing/2014/main" id="{EEDE604D-7C49-2195-57AE-4B1420F35B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1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" name="Line 40">
            <a:extLst>
              <a:ext uri="{FF2B5EF4-FFF2-40B4-BE49-F238E27FC236}">
                <a16:creationId xmlns:a16="http://schemas.microsoft.com/office/drawing/2014/main" id="{9C7279C1-2A94-7007-47D0-A32C81918FB1}"/>
              </a:ext>
            </a:extLst>
          </p:cNvPr>
          <p:cNvSpPr>
            <a:spLocks noChangeShapeType="1"/>
          </p:cNvSpPr>
          <p:nvPr/>
        </p:nvSpPr>
        <p:spPr bwMode="auto">
          <a:xfrm>
            <a:off x="9703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" name="Rectangle 41">
            <a:extLst>
              <a:ext uri="{FF2B5EF4-FFF2-40B4-BE49-F238E27FC236}">
                <a16:creationId xmlns:a16="http://schemas.microsoft.com/office/drawing/2014/main" id="{D9DB154E-D37E-6D13-E53A-6B41EC16E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1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" name="Oval 42">
            <a:extLst>
              <a:ext uri="{FF2B5EF4-FFF2-40B4-BE49-F238E27FC236}">
                <a16:creationId xmlns:a16="http://schemas.microsoft.com/office/drawing/2014/main" id="{61F143CA-3524-069D-703D-07022F27F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9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1" name="Line 43">
            <a:extLst>
              <a:ext uri="{FF2B5EF4-FFF2-40B4-BE49-F238E27FC236}">
                <a16:creationId xmlns:a16="http://schemas.microsoft.com/office/drawing/2014/main" id="{6A6276C9-E505-6CB6-3B4A-43681F08253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61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2" name="Rectangle 44">
            <a:extLst>
              <a:ext uri="{FF2B5EF4-FFF2-40B4-BE49-F238E27FC236}">
                <a16:creationId xmlns:a16="http://schemas.microsoft.com/office/drawing/2014/main" id="{474A13CD-9DCD-E35E-D938-D70F1EA68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9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" name="Oval 51">
            <a:extLst>
              <a:ext uri="{FF2B5EF4-FFF2-40B4-BE49-F238E27FC236}">
                <a16:creationId xmlns:a16="http://schemas.microsoft.com/office/drawing/2014/main" id="{95A272C0-FB76-1302-4F2A-1ABB9AA08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39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" name="Line 52">
            <a:extLst>
              <a:ext uri="{FF2B5EF4-FFF2-40B4-BE49-F238E27FC236}">
                <a16:creationId xmlns:a16="http://schemas.microsoft.com/office/drawing/2014/main" id="{B7B74DD9-100B-76BF-AD5F-A758C31127BF}"/>
              </a:ext>
            </a:extLst>
          </p:cNvPr>
          <p:cNvSpPr>
            <a:spLocks noChangeShapeType="1"/>
          </p:cNvSpPr>
          <p:nvPr/>
        </p:nvSpPr>
        <p:spPr bwMode="auto">
          <a:xfrm>
            <a:off x="69901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" name="Rectangle 53">
            <a:extLst>
              <a:ext uri="{FF2B5EF4-FFF2-40B4-BE49-F238E27FC236}">
                <a16:creationId xmlns:a16="http://schemas.microsoft.com/office/drawing/2014/main" id="{5638F446-C6C8-E1CF-E816-FE98D55659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39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6" name="Oval 54">
            <a:extLst>
              <a:ext uri="{FF2B5EF4-FFF2-40B4-BE49-F238E27FC236}">
                <a16:creationId xmlns:a16="http://schemas.microsoft.com/office/drawing/2014/main" id="{D260C156-1F8E-A734-E185-A70C0AC8F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35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Line 55">
            <a:extLst>
              <a:ext uri="{FF2B5EF4-FFF2-40B4-BE49-F238E27FC236}">
                <a16:creationId xmlns:a16="http://schemas.microsoft.com/office/drawing/2014/main" id="{D816D150-901F-8383-0ED3-1A2644E0EE3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997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" name="Rectangle 56">
            <a:extLst>
              <a:ext uri="{FF2B5EF4-FFF2-40B4-BE49-F238E27FC236}">
                <a16:creationId xmlns:a16="http://schemas.microsoft.com/office/drawing/2014/main" id="{159F9632-B353-2A64-875F-69949D129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35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9" name="Oval 57">
            <a:extLst>
              <a:ext uri="{FF2B5EF4-FFF2-40B4-BE49-F238E27FC236}">
                <a16:creationId xmlns:a16="http://schemas.microsoft.com/office/drawing/2014/main" id="{2BFD4DD6-17CD-45BA-F24E-DE807EE1C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1184" y="30148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0" name="Line 58">
            <a:extLst>
              <a:ext uri="{FF2B5EF4-FFF2-40B4-BE49-F238E27FC236}">
                <a16:creationId xmlns:a16="http://schemas.microsoft.com/office/drawing/2014/main" id="{C2CD334D-5B1B-B15B-2AC8-829F184E858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6984" y="3091036"/>
            <a:ext cx="2971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" name="Oval 59">
            <a:extLst>
              <a:ext uri="{FF2B5EF4-FFF2-40B4-BE49-F238E27FC236}">
                <a16:creationId xmlns:a16="http://schemas.microsoft.com/office/drawing/2014/main" id="{78BE7557-3DF6-2DF4-279B-DF9D096507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1584" y="30148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2" name="Line 60">
            <a:extLst>
              <a:ext uri="{FF2B5EF4-FFF2-40B4-BE49-F238E27FC236}">
                <a16:creationId xmlns:a16="http://schemas.microsoft.com/office/drawing/2014/main" id="{CBDE8533-2481-F034-1608-E83200B6A6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65784" y="3091036"/>
            <a:ext cx="762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3" name="AutoShape 68">
            <a:extLst>
              <a:ext uri="{FF2B5EF4-FFF2-40B4-BE49-F238E27FC236}">
                <a16:creationId xmlns:a16="http://schemas.microsoft.com/office/drawing/2014/main" id="{A4A261B5-9F70-DCBA-FF0A-662423BB6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6384" y="4081636"/>
            <a:ext cx="2667000" cy="685800"/>
          </a:xfrm>
          <a:prstGeom prst="roundRect">
            <a:avLst>
              <a:gd name="adj" fmla="val 16667"/>
            </a:avLst>
          </a:prstGeom>
          <a:solidFill>
            <a:srgbClr val="33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4" name="Rectangle 69">
            <a:extLst>
              <a:ext uri="{FF2B5EF4-FFF2-40B4-BE49-F238E27FC236}">
                <a16:creationId xmlns:a16="http://schemas.microsoft.com/office/drawing/2014/main" id="{D706E724-E56D-6943-F49D-6258E3F757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4984" y="4234036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55" name="Rectangle 70">
            <a:extLst>
              <a:ext uri="{FF2B5EF4-FFF2-40B4-BE49-F238E27FC236}">
                <a16:creationId xmlns:a16="http://schemas.microsoft.com/office/drawing/2014/main" id="{45F2997E-7E8C-0401-DC7B-D18CFA923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4584" y="4234036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56" name="Line 72">
            <a:extLst>
              <a:ext uri="{FF2B5EF4-FFF2-40B4-BE49-F238E27FC236}">
                <a16:creationId xmlns:a16="http://schemas.microsoft.com/office/drawing/2014/main" id="{8EBF1C17-1B2C-9350-4D3E-65E90336D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4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7" name="Line 73">
            <a:extLst>
              <a:ext uri="{FF2B5EF4-FFF2-40B4-BE49-F238E27FC236}">
                <a16:creationId xmlns:a16="http://schemas.microsoft.com/office/drawing/2014/main" id="{79CD7779-AB08-17FD-4956-366F7A40945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5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8" name="Line 74">
            <a:extLst>
              <a:ext uri="{FF2B5EF4-FFF2-40B4-BE49-F238E27FC236}">
                <a16:creationId xmlns:a16="http://schemas.microsoft.com/office/drawing/2014/main" id="{EDAE736F-606A-6E39-64DC-4978A0FD4E5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5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9" name="Line 75">
            <a:extLst>
              <a:ext uri="{FF2B5EF4-FFF2-40B4-BE49-F238E27FC236}">
                <a16:creationId xmlns:a16="http://schemas.microsoft.com/office/drawing/2014/main" id="{ABD3C068-F1B6-77CF-786E-D77A9C4FD60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55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Line 76">
            <a:extLst>
              <a:ext uri="{FF2B5EF4-FFF2-40B4-BE49-F238E27FC236}">
                <a16:creationId xmlns:a16="http://schemas.microsoft.com/office/drawing/2014/main" id="{6AB647DC-9FBC-9B5B-401D-82EA82A75478}"/>
              </a:ext>
            </a:extLst>
          </p:cNvPr>
          <p:cNvSpPr>
            <a:spLocks noChangeShapeType="1"/>
          </p:cNvSpPr>
          <p:nvPr/>
        </p:nvSpPr>
        <p:spPr bwMode="auto">
          <a:xfrm>
            <a:off x="50851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" name="Line 77">
            <a:extLst>
              <a:ext uri="{FF2B5EF4-FFF2-40B4-BE49-F238E27FC236}">
                <a16:creationId xmlns:a16="http://schemas.microsoft.com/office/drawing/2014/main" id="{27E0BEFF-7A7B-0EFF-36E4-423EE415BBB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3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2" name="Line 78">
            <a:extLst>
              <a:ext uri="{FF2B5EF4-FFF2-40B4-BE49-F238E27FC236}">
                <a16:creationId xmlns:a16="http://schemas.microsoft.com/office/drawing/2014/main" id="{4F27444B-49B9-B0B0-8529-049BD92EE58F}"/>
              </a:ext>
            </a:extLst>
          </p:cNvPr>
          <p:cNvSpPr>
            <a:spLocks noChangeShapeType="1"/>
          </p:cNvSpPr>
          <p:nvPr/>
        </p:nvSpPr>
        <p:spPr bwMode="auto">
          <a:xfrm>
            <a:off x="5694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3" name="Line 79">
            <a:extLst>
              <a:ext uri="{FF2B5EF4-FFF2-40B4-BE49-F238E27FC236}">
                <a16:creationId xmlns:a16="http://schemas.microsoft.com/office/drawing/2014/main" id="{C9532DC9-4FCF-65FC-469D-099C86E9EDE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41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4" name="Oval 83">
            <a:extLst>
              <a:ext uri="{FF2B5EF4-FFF2-40B4-BE49-F238E27FC236}">
                <a16:creationId xmlns:a16="http://schemas.microsoft.com/office/drawing/2014/main" id="{3D5D5493-8203-781E-5EE0-34ED462E0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9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5" name="Line 84">
            <a:extLst>
              <a:ext uri="{FF2B5EF4-FFF2-40B4-BE49-F238E27FC236}">
                <a16:creationId xmlns:a16="http://schemas.microsoft.com/office/drawing/2014/main" id="{F37B6B2C-B518-7ABD-44A1-4A250F9FDBAE}"/>
              </a:ext>
            </a:extLst>
          </p:cNvPr>
          <p:cNvSpPr>
            <a:spLocks noChangeShapeType="1"/>
          </p:cNvSpPr>
          <p:nvPr/>
        </p:nvSpPr>
        <p:spPr bwMode="auto">
          <a:xfrm>
            <a:off x="39421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6" name="Rectangle 85">
            <a:extLst>
              <a:ext uri="{FF2B5EF4-FFF2-40B4-BE49-F238E27FC236}">
                <a16:creationId xmlns:a16="http://schemas.microsoft.com/office/drawing/2014/main" id="{0134F105-0E79-96B0-60D7-2A42A720C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9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7" name="Oval 86">
            <a:extLst>
              <a:ext uri="{FF2B5EF4-FFF2-40B4-BE49-F238E27FC236}">
                <a16:creationId xmlns:a16="http://schemas.microsoft.com/office/drawing/2014/main" id="{1EC15ABA-B798-E2D8-18B2-1130AEA57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7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8" name="Line 87">
            <a:extLst>
              <a:ext uri="{FF2B5EF4-FFF2-40B4-BE49-F238E27FC236}">
                <a16:creationId xmlns:a16="http://schemas.microsoft.com/office/drawing/2014/main" id="{426CAC5F-7A6B-8201-2A35-E120F9421DD5}"/>
              </a:ext>
            </a:extLst>
          </p:cNvPr>
          <p:cNvSpPr>
            <a:spLocks noChangeShapeType="1"/>
          </p:cNvSpPr>
          <p:nvPr/>
        </p:nvSpPr>
        <p:spPr bwMode="auto">
          <a:xfrm>
            <a:off x="46279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9" name="Rectangle 88">
            <a:extLst>
              <a:ext uri="{FF2B5EF4-FFF2-40B4-BE49-F238E27FC236}">
                <a16:creationId xmlns:a16="http://schemas.microsoft.com/office/drawing/2014/main" id="{E0E94CBE-64C7-10FB-66C6-BDCB9085F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7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0" name="Line 96">
            <a:extLst>
              <a:ext uri="{FF2B5EF4-FFF2-40B4-BE49-F238E27FC236}">
                <a16:creationId xmlns:a16="http://schemas.microsoft.com/office/drawing/2014/main" id="{32EF6B77-8BBC-927C-A9CA-384D97A08DC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7384" y="3091036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" name="Oval 97">
            <a:extLst>
              <a:ext uri="{FF2B5EF4-FFF2-40B4-BE49-F238E27FC236}">
                <a16:creationId xmlns:a16="http://schemas.microsoft.com/office/drawing/2014/main" id="{1DAF4E6E-826C-A409-B77F-8723F91BA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0784" y="30148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2" name="Rectangle 98">
            <a:extLst>
              <a:ext uri="{FF2B5EF4-FFF2-40B4-BE49-F238E27FC236}">
                <a16:creationId xmlns:a16="http://schemas.microsoft.com/office/drawing/2014/main" id="{B61FC53B-D7F4-4C1B-255C-C7DA5EEBB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3984" y="2862436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73" name="任意形状 72">
            <a:extLst>
              <a:ext uri="{FF2B5EF4-FFF2-40B4-BE49-F238E27FC236}">
                <a16:creationId xmlns:a16="http://schemas.microsoft.com/office/drawing/2014/main" id="{23D79245-2B70-CBA4-CF7D-2FC42FBC312D}"/>
              </a:ext>
            </a:extLst>
          </p:cNvPr>
          <p:cNvSpPr/>
          <p:nvPr/>
        </p:nvSpPr>
        <p:spPr>
          <a:xfrm>
            <a:off x="2903456" y="4675695"/>
            <a:ext cx="499620" cy="452802"/>
          </a:xfrm>
          <a:custGeom>
            <a:avLst/>
            <a:gdLst>
              <a:gd name="connsiteX0" fmla="*/ 0 w 499620"/>
              <a:gd name="connsiteY0" fmla="*/ 0 h 452802"/>
              <a:gd name="connsiteX1" fmla="*/ 150829 w 499620"/>
              <a:gd name="connsiteY1" fmla="*/ 452486 h 452802"/>
              <a:gd name="connsiteX2" fmla="*/ 499620 w 499620"/>
              <a:gd name="connsiteY2" fmla="*/ 56561 h 452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9620" h="452802">
                <a:moveTo>
                  <a:pt x="0" y="0"/>
                </a:moveTo>
                <a:cubicBezTo>
                  <a:pt x="33779" y="221529"/>
                  <a:pt x="67559" y="443059"/>
                  <a:pt x="150829" y="452486"/>
                </a:cubicBezTo>
                <a:cubicBezTo>
                  <a:pt x="234099" y="461913"/>
                  <a:pt x="366859" y="259237"/>
                  <a:pt x="499620" y="56561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4" name="任意形状 73">
            <a:extLst>
              <a:ext uri="{FF2B5EF4-FFF2-40B4-BE49-F238E27FC236}">
                <a16:creationId xmlns:a16="http://schemas.microsoft.com/office/drawing/2014/main" id="{6931CD52-0EDA-6BC0-6EC4-EDE2A55E0D02}"/>
              </a:ext>
            </a:extLst>
          </p:cNvPr>
          <p:cNvSpPr/>
          <p:nvPr/>
        </p:nvSpPr>
        <p:spPr>
          <a:xfrm>
            <a:off x="5901179" y="4779390"/>
            <a:ext cx="367646" cy="452922"/>
          </a:xfrm>
          <a:custGeom>
            <a:avLst/>
            <a:gdLst>
              <a:gd name="connsiteX0" fmla="*/ 0 w 367646"/>
              <a:gd name="connsiteY0" fmla="*/ 0 h 452922"/>
              <a:gd name="connsiteX1" fmla="*/ 188536 w 367646"/>
              <a:gd name="connsiteY1" fmla="*/ 452486 h 452922"/>
              <a:gd name="connsiteX2" fmla="*/ 367646 w 367646"/>
              <a:gd name="connsiteY2" fmla="*/ 65987 h 452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7646" h="452922">
                <a:moveTo>
                  <a:pt x="0" y="0"/>
                </a:moveTo>
                <a:cubicBezTo>
                  <a:pt x="63631" y="220744"/>
                  <a:pt x="127262" y="441488"/>
                  <a:pt x="188536" y="452486"/>
                </a:cubicBezTo>
                <a:cubicBezTo>
                  <a:pt x="249810" y="463484"/>
                  <a:pt x="308728" y="264735"/>
                  <a:pt x="367646" y="65987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5" name="Oval 42">
            <a:extLst>
              <a:ext uri="{FF2B5EF4-FFF2-40B4-BE49-F238E27FC236}">
                <a16:creationId xmlns:a16="http://schemas.microsoft.com/office/drawing/2014/main" id="{4BBA0E9C-8EB0-2FD0-C3E3-8FD8BE08C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06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6" name="Line 43">
            <a:extLst>
              <a:ext uri="{FF2B5EF4-FFF2-40B4-BE49-F238E27FC236}">
                <a16:creationId xmlns:a16="http://schemas.microsoft.com/office/drawing/2014/main" id="{3F5B7E0F-9E33-8637-8CC4-01E25662181B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026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7" name="Rectangle 44">
            <a:extLst>
              <a:ext uri="{FF2B5EF4-FFF2-40B4-BE49-F238E27FC236}">
                <a16:creationId xmlns:a16="http://schemas.microsoft.com/office/drawing/2014/main" id="{A95710F2-BFFF-59F8-AEA8-51E9B760F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06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8" name="Rectangle 98">
            <a:extLst>
              <a:ext uri="{FF2B5EF4-FFF2-40B4-BE49-F238E27FC236}">
                <a16:creationId xmlns:a16="http://schemas.microsoft.com/office/drawing/2014/main" id="{1FF9463D-BAA8-98E4-347F-F49180B64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638" y="4230569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5475310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A288C-DC5E-5D84-FE9D-EB24485B4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4CAE89-C5D1-DF48-1683-83FB13912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 (Step #5): </a:t>
            </a:r>
            <a:r>
              <a:rPr kumimoji="1" lang="en-US" altLang="zh-CN" dirty="0" err="1"/>
              <a:t>B+Tree-based</a:t>
            </a:r>
            <a:r>
              <a:rPr kumimoji="1" lang="en-US" altLang="zh-CN" dirty="0"/>
              <a:t> KVS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2CEDED-931A-3E5E-92FF-FA3B6F6C1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Store key-values directly in a </a:t>
            </a:r>
            <a:r>
              <a:rPr kumimoji="1" lang="en-US" altLang="zh-CN" dirty="0" err="1"/>
              <a:t>B+Tree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Where each 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 node is stored in a file </a:t>
            </a:r>
          </a:p>
          <a:p>
            <a:r>
              <a:rPr kumimoji="1" lang="en-US" altLang="zh-CN" dirty="0"/>
              <a:t>All KVS operations can be executed in a 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 algorithms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3FE3F37-8B81-0272-8FA1-7101DFA2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sp>
        <p:nvSpPr>
          <p:cNvPr id="73" name="AutoShape 3">
            <a:extLst>
              <a:ext uri="{FF2B5EF4-FFF2-40B4-BE49-F238E27FC236}">
                <a16:creationId xmlns:a16="http://schemas.microsoft.com/office/drawing/2014/main" id="{153653BA-25E3-94F4-1262-CE09F6D37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984" y="4081636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4" name="Rectangle 4">
            <a:extLst>
              <a:ext uri="{FF2B5EF4-FFF2-40B4-BE49-F238E27FC236}">
                <a16:creationId xmlns:a16="http://schemas.microsoft.com/office/drawing/2014/main" id="{417F3654-914A-D06E-ED55-36B9642BA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584" y="423403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75" name="Rectangle 5">
            <a:extLst>
              <a:ext uri="{FF2B5EF4-FFF2-40B4-BE49-F238E27FC236}">
                <a16:creationId xmlns:a16="http://schemas.microsoft.com/office/drawing/2014/main" id="{05EBF29C-4E87-9BC5-AB9D-0612AE8B7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0384" y="4234036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76" name="Line 7">
            <a:extLst>
              <a:ext uri="{FF2B5EF4-FFF2-40B4-BE49-F238E27FC236}">
                <a16:creationId xmlns:a16="http://schemas.microsoft.com/office/drawing/2014/main" id="{EF107D43-1E8D-C271-C0EF-63DE4C385CD2}"/>
              </a:ext>
            </a:extLst>
          </p:cNvPr>
          <p:cNvSpPr>
            <a:spLocks noChangeShapeType="1"/>
          </p:cNvSpPr>
          <p:nvPr/>
        </p:nvSpPr>
        <p:spPr bwMode="auto">
          <a:xfrm>
            <a:off x="4845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7" name="Line 8">
            <a:extLst>
              <a:ext uri="{FF2B5EF4-FFF2-40B4-BE49-F238E27FC236}">
                <a16:creationId xmlns:a16="http://schemas.microsoft.com/office/drawing/2014/main" id="{14B595B4-09D6-C033-775D-E89F26987BD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5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8" name="Line 9">
            <a:extLst>
              <a:ext uri="{FF2B5EF4-FFF2-40B4-BE49-F238E27FC236}">
                <a16:creationId xmlns:a16="http://schemas.microsoft.com/office/drawing/2014/main" id="{44FEBBF8-9869-089A-A4E4-F546572C53E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941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9" name="Line 10">
            <a:extLst>
              <a:ext uri="{FF2B5EF4-FFF2-40B4-BE49-F238E27FC236}">
                <a16:creationId xmlns:a16="http://schemas.microsoft.com/office/drawing/2014/main" id="{7637FE7F-8DA4-4D99-2983-0DA43B803F0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51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0" name="Line 11">
            <a:extLst>
              <a:ext uri="{FF2B5EF4-FFF2-40B4-BE49-F238E27FC236}">
                <a16:creationId xmlns:a16="http://schemas.microsoft.com/office/drawing/2014/main" id="{628ED488-CEA0-B68C-9D22-B5E4BEF4EFFA}"/>
              </a:ext>
            </a:extLst>
          </p:cNvPr>
          <p:cNvSpPr>
            <a:spLocks noChangeShapeType="1"/>
          </p:cNvSpPr>
          <p:nvPr/>
        </p:nvSpPr>
        <p:spPr bwMode="auto">
          <a:xfrm>
            <a:off x="2084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" name="Line 12">
            <a:extLst>
              <a:ext uri="{FF2B5EF4-FFF2-40B4-BE49-F238E27FC236}">
                <a16:creationId xmlns:a16="http://schemas.microsoft.com/office/drawing/2014/main" id="{E45BEFC4-1717-F653-B4B6-2803ACD686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3133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2" name="Line 13">
            <a:extLst>
              <a:ext uri="{FF2B5EF4-FFF2-40B4-BE49-F238E27FC236}">
                <a16:creationId xmlns:a16="http://schemas.microsoft.com/office/drawing/2014/main" id="{AB03D881-F88A-3A8F-84FD-671876506DC1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43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3" name="Line 14">
            <a:extLst>
              <a:ext uri="{FF2B5EF4-FFF2-40B4-BE49-F238E27FC236}">
                <a16:creationId xmlns:a16="http://schemas.microsoft.com/office/drawing/2014/main" id="{7E4CF8A2-2171-7740-2AB5-94921DA1062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03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4" name="AutoShape 15">
            <a:extLst>
              <a:ext uri="{FF2B5EF4-FFF2-40B4-BE49-F238E27FC236}">
                <a16:creationId xmlns:a16="http://schemas.microsoft.com/office/drawing/2014/main" id="{75A35E5D-6872-5A5D-4738-1D2904BF8C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6784" y="2710036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5" name="Rectangle 16">
            <a:extLst>
              <a:ext uri="{FF2B5EF4-FFF2-40B4-BE49-F238E27FC236}">
                <a16:creationId xmlns:a16="http://schemas.microsoft.com/office/drawing/2014/main" id="{5888001E-5EE1-CA89-DBD6-579D9078A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8784" y="2862436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86" name="Line 17">
            <a:extLst>
              <a:ext uri="{FF2B5EF4-FFF2-40B4-BE49-F238E27FC236}">
                <a16:creationId xmlns:a16="http://schemas.microsoft.com/office/drawing/2014/main" id="{6E6DB678-F6F8-C819-18D1-9BABD84A4F7C}"/>
              </a:ext>
            </a:extLst>
          </p:cNvPr>
          <p:cNvSpPr>
            <a:spLocks noChangeShapeType="1"/>
          </p:cNvSpPr>
          <p:nvPr/>
        </p:nvSpPr>
        <p:spPr bwMode="auto">
          <a:xfrm>
            <a:off x="30753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7" name="Line 18">
            <a:extLst>
              <a:ext uri="{FF2B5EF4-FFF2-40B4-BE49-F238E27FC236}">
                <a16:creationId xmlns:a16="http://schemas.microsoft.com/office/drawing/2014/main" id="{042755ED-9652-3677-E04B-3B71280DD7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63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8" name="Line 19">
            <a:extLst>
              <a:ext uri="{FF2B5EF4-FFF2-40B4-BE49-F238E27FC236}">
                <a16:creationId xmlns:a16="http://schemas.microsoft.com/office/drawing/2014/main" id="{726B7202-DC07-9280-8099-73461DEA3444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49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9" name="Line 20">
            <a:extLst>
              <a:ext uri="{FF2B5EF4-FFF2-40B4-BE49-F238E27FC236}">
                <a16:creationId xmlns:a16="http://schemas.microsoft.com/office/drawing/2014/main" id="{5F119766-E90F-F508-2B6C-06BF762E8D8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59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0" name="Line 21">
            <a:extLst>
              <a:ext uri="{FF2B5EF4-FFF2-40B4-BE49-F238E27FC236}">
                <a16:creationId xmlns:a16="http://schemas.microsoft.com/office/drawing/2014/main" id="{D97137D6-BFAC-698E-0323-5C3DD8374F61}"/>
              </a:ext>
            </a:extLst>
          </p:cNvPr>
          <p:cNvSpPr>
            <a:spLocks noChangeShapeType="1"/>
          </p:cNvSpPr>
          <p:nvPr/>
        </p:nvSpPr>
        <p:spPr bwMode="auto">
          <a:xfrm>
            <a:off x="46755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1" name="Line 22">
            <a:extLst>
              <a:ext uri="{FF2B5EF4-FFF2-40B4-BE49-F238E27FC236}">
                <a16:creationId xmlns:a16="http://schemas.microsoft.com/office/drawing/2014/main" id="{8F6E9BF7-F954-510C-35C1-E805D265B394}"/>
              </a:ext>
            </a:extLst>
          </p:cNvPr>
          <p:cNvSpPr>
            <a:spLocks noChangeShapeType="1"/>
          </p:cNvSpPr>
          <p:nvPr/>
        </p:nvSpPr>
        <p:spPr bwMode="auto">
          <a:xfrm>
            <a:off x="49041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" name="Line 23">
            <a:extLst>
              <a:ext uri="{FF2B5EF4-FFF2-40B4-BE49-F238E27FC236}">
                <a16:creationId xmlns:a16="http://schemas.microsoft.com/office/drawing/2014/main" id="{033352A2-B947-589F-27EC-D6723DD034F7}"/>
              </a:ext>
            </a:extLst>
          </p:cNvPr>
          <p:cNvSpPr>
            <a:spLocks noChangeShapeType="1"/>
          </p:cNvSpPr>
          <p:nvPr/>
        </p:nvSpPr>
        <p:spPr bwMode="auto">
          <a:xfrm>
            <a:off x="52851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3" name="Line 24">
            <a:extLst>
              <a:ext uri="{FF2B5EF4-FFF2-40B4-BE49-F238E27FC236}">
                <a16:creationId xmlns:a16="http://schemas.microsoft.com/office/drawing/2014/main" id="{5615DC4F-A615-1CCC-6E58-4A188D7F470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4584" y="27100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4" name="AutoShape 25">
            <a:extLst>
              <a:ext uri="{FF2B5EF4-FFF2-40B4-BE49-F238E27FC236}">
                <a16:creationId xmlns:a16="http://schemas.microsoft.com/office/drawing/2014/main" id="{4590B40A-E1DA-0079-196B-AEC4BFB90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9584" y="4081636"/>
            <a:ext cx="26670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5" name="Rectangle 26">
            <a:extLst>
              <a:ext uri="{FF2B5EF4-FFF2-40B4-BE49-F238E27FC236}">
                <a16:creationId xmlns:a16="http://schemas.microsoft.com/office/drawing/2014/main" id="{C1397976-FC7C-7086-550C-2EEEC40F8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8184" y="4234036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13</a:t>
            </a:r>
          </a:p>
        </p:txBody>
      </p:sp>
      <p:sp>
        <p:nvSpPr>
          <p:cNvPr id="96" name="Rectangle 27">
            <a:extLst>
              <a:ext uri="{FF2B5EF4-FFF2-40B4-BE49-F238E27FC236}">
                <a16:creationId xmlns:a16="http://schemas.microsoft.com/office/drawing/2014/main" id="{CCBD6D9B-E212-5E85-29DB-8A55BE5A4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1584" y="4234036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27</a:t>
            </a:r>
          </a:p>
        </p:txBody>
      </p:sp>
      <p:sp>
        <p:nvSpPr>
          <p:cNvPr id="97" name="Line 28">
            <a:extLst>
              <a:ext uri="{FF2B5EF4-FFF2-40B4-BE49-F238E27FC236}">
                <a16:creationId xmlns:a16="http://schemas.microsoft.com/office/drawing/2014/main" id="{DB818B2B-177E-BE9E-91DB-A06CEF4C871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81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8" name="Line 29">
            <a:extLst>
              <a:ext uri="{FF2B5EF4-FFF2-40B4-BE49-F238E27FC236}">
                <a16:creationId xmlns:a16="http://schemas.microsoft.com/office/drawing/2014/main" id="{21C02287-D45B-F515-4FF4-22529BF5097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91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9" name="Line 30">
            <a:extLst>
              <a:ext uri="{FF2B5EF4-FFF2-40B4-BE49-F238E27FC236}">
                <a16:creationId xmlns:a16="http://schemas.microsoft.com/office/drawing/2014/main" id="{C0846F3C-F6FE-F1F9-892C-94F765BB8C72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0" name="Line 31">
            <a:extLst>
              <a:ext uri="{FF2B5EF4-FFF2-40B4-BE49-F238E27FC236}">
                <a16:creationId xmlns:a16="http://schemas.microsoft.com/office/drawing/2014/main" id="{92C42D19-4C14-3A53-675A-1162E8EBCA14}"/>
              </a:ext>
            </a:extLst>
          </p:cNvPr>
          <p:cNvSpPr>
            <a:spLocks noChangeShapeType="1"/>
          </p:cNvSpPr>
          <p:nvPr/>
        </p:nvSpPr>
        <p:spPr bwMode="auto">
          <a:xfrm>
            <a:off x="74187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1" name="Line 32">
            <a:extLst>
              <a:ext uri="{FF2B5EF4-FFF2-40B4-BE49-F238E27FC236}">
                <a16:creationId xmlns:a16="http://schemas.microsoft.com/office/drawing/2014/main" id="{A02B06A4-276D-BA57-727A-9D32264D4F50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83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" name="Line 33">
            <a:extLst>
              <a:ext uri="{FF2B5EF4-FFF2-40B4-BE49-F238E27FC236}">
                <a16:creationId xmlns:a16="http://schemas.microsoft.com/office/drawing/2014/main" id="{1843F3D6-DC80-CA6C-05CD-43DFA79F2D74}"/>
              </a:ext>
            </a:extLst>
          </p:cNvPr>
          <p:cNvSpPr>
            <a:spLocks noChangeShapeType="1"/>
          </p:cNvSpPr>
          <p:nvPr/>
        </p:nvSpPr>
        <p:spPr bwMode="auto">
          <a:xfrm>
            <a:off x="8256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" name="Line 34">
            <a:extLst>
              <a:ext uri="{FF2B5EF4-FFF2-40B4-BE49-F238E27FC236}">
                <a16:creationId xmlns:a16="http://schemas.microsoft.com/office/drawing/2014/main" id="{2E745F88-D328-CF9B-1FFD-BB91E3A49294}"/>
              </a:ext>
            </a:extLst>
          </p:cNvPr>
          <p:cNvSpPr>
            <a:spLocks noChangeShapeType="1"/>
          </p:cNvSpPr>
          <p:nvPr/>
        </p:nvSpPr>
        <p:spPr bwMode="auto">
          <a:xfrm>
            <a:off x="8637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4" name="Line 35">
            <a:extLst>
              <a:ext uri="{FF2B5EF4-FFF2-40B4-BE49-F238E27FC236}">
                <a16:creationId xmlns:a16="http://schemas.microsoft.com/office/drawing/2014/main" id="{E45EFFA8-FFF3-3C3F-86E5-D155C765910C}"/>
              </a:ext>
            </a:extLst>
          </p:cNvPr>
          <p:cNvSpPr>
            <a:spLocks noChangeShapeType="1"/>
          </p:cNvSpPr>
          <p:nvPr/>
        </p:nvSpPr>
        <p:spPr bwMode="auto">
          <a:xfrm>
            <a:off x="76473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5" name="Oval 39">
            <a:extLst>
              <a:ext uri="{FF2B5EF4-FFF2-40B4-BE49-F238E27FC236}">
                <a16:creationId xmlns:a16="http://schemas.microsoft.com/office/drawing/2014/main" id="{3CB8073A-CCA9-0278-DDCC-5AC678EBB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5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6" name="Line 40">
            <a:extLst>
              <a:ext uri="{FF2B5EF4-FFF2-40B4-BE49-F238E27FC236}">
                <a16:creationId xmlns:a16="http://schemas.microsoft.com/office/drawing/2014/main" id="{02104E39-55A9-AEB4-6A61-683DD44A98BB}"/>
              </a:ext>
            </a:extLst>
          </p:cNvPr>
          <p:cNvSpPr>
            <a:spLocks noChangeShapeType="1"/>
          </p:cNvSpPr>
          <p:nvPr/>
        </p:nvSpPr>
        <p:spPr bwMode="auto">
          <a:xfrm>
            <a:off x="9417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7" name="Rectangle 41">
            <a:extLst>
              <a:ext uri="{FF2B5EF4-FFF2-40B4-BE49-F238E27FC236}">
                <a16:creationId xmlns:a16="http://schemas.microsoft.com/office/drawing/2014/main" id="{947DCA00-DC7E-F39D-0423-61660DD11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5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8" name="Oval 42">
            <a:extLst>
              <a:ext uri="{FF2B5EF4-FFF2-40B4-BE49-F238E27FC236}">
                <a16:creationId xmlns:a16="http://schemas.microsoft.com/office/drawing/2014/main" id="{85E8D9DF-4187-0ADB-20B5-B00A1A274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13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9" name="Line 43">
            <a:extLst>
              <a:ext uri="{FF2B5EF4-FFF2-40B4-BE49-F238E27FC236}">
                <a16:creationId xmlns:a16="http://schemas.microsoft.com/office/drawing/2014/main" id="{B992A22E-103E-2E92-FBC2-7C62ACC74FE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275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0" name="Rectangle 44">
            <a:extLst>
              <a:ext uri="{FF2B5EF4-FFF2-40B4-BE49-F238E27FC236}">
                <a16:creationId xmlns:a16="http://schemas.microsoft.com/office/drawing/2014/main" id="{CB3FCA7E-8DC1-5324-22D8-347A23D32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13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1" name="Oval 51">
            <a:extLst>
              <a:ext uri="{FF2B5EF4-FFF2-40B4-BE49-F238E27FC236}">
                <a16:creationId xmlns:a16="http://schemas.microsoft.com/office/drawing/2014/main" id="{B340E05E-A392-1576-A28E-FCB08BAA9E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53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" name="Line 52">
            <a:extLst>
              <a:ext uri="{FF2B5EF4-FFF2-40B4-BE49-F238E27FC236}">
                <a16:creationId xmlns:a16="http://schemas.microsoft.com/office/drawing/2014/main" id="{5F39C628-995A-733F-864B-43C9AE4A0471}"/>
              </a:ext>
            </a:extLst>
          </p:cNvPr>
          <p:cNvSpPr>
            <a:spLocks noChangeShapeType="1"/>
          </p:cNvSpPr>
          <p:nvPr/>
        </p:nvSpPr>
        <p:spPr bwMode="auto">
          <a:xfrm>
            <a:off x="69615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3" name="Rectangle 53">
            <a:extLst>
              <a:ext uri="{FF2B5EF4-FFF2-40B4-BE49-F238E27FC236}">
                <a16:creationId xmlns:a16="http://schemas.microsoft.com/office/drawing/2014/main" id="{87E08870-F3C1-81BA-CFB5-BF8FE0983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53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4" name="Oval 54">
            <a:extLst>
              <a:ext uri="{FF2B5EF4-FFF2-40B4-BE49-F238E27FC236}">
                <a16:creationId xmlns:a16="http://schemas.microsoft.com/office/drawing/2014/main" id="{07EC3655-C583-FC52-FEC1-0FBBF3E8B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49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5" name="Line 55">
            <a:extLst>
              <a:ext uri="{FF2B5EF4-FFF2-40B4-BE49-F238E27FC236}">
                <a16:creationId xmlns:a16="http://schemas.microsoft.com/office/drawing/2014/main" id="{73DC7DA0-5BA2-58F3-47C8-F6AFCBE0D20F}"/>
              </a:ext>
            </a:extLst>
          </p:cNvPr>
          <p:cNvSpPr>
            <a:spLocks noChangeShapeType="1"/>
          </p:cNvSpPr>
          <p:nvPr/>
        </p:nvSpPr>
        <p:spPr bwMode="auto">
          <a:xfrm>
            <a:off x="75711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6" name="Rectangle 56">
            <a:extLst>
              <a:ext uri="{FF2B5EF4-FFF2-40B4-BE49-F238E27FC236}">
                <a16:creationId xmlns:a16="http://schemas.microsoft.com/office/drawing/2014/main" id="{36346485-0F45-3F5C-33DB-7E600EE1B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49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7" name="Oval 57">
            <a:extLst>
              <a:ext uri="{FF2B5EF4-FFF2-40B4-BE49-F238E27FC236}">
                <a16:creationId xmlns:a16="http://schemas.microsoft.com/office/drawing/2014/main" id="{4CF85D11-B89B-74AC-56AD-280259333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584" y="30148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8" name="Line 58">
            <a:extLst>
              <a:ext uri="{FF2B5EF4-FFF2-40B4-BE49-F238E27FC236}">
                <a16:creationId xmlns:a16="http://schemas.microsoft.com/office/drawing/2014/main" id="{F495274D-2ADD-BD46-5263-0D5CCF7C6A0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8384" y="3091036"/>
            <a:ext cx="2971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9" name="Oval 59">
            <a:extLst>
              <a:ext uri="{FF2B5EF4-FFF2-40B4-BE49-F238E27FC236}">
                <a16:creationId xmlns:a16="http://schemas.microsoft.com/office/drawing/2014/main" id="{39462CB9-F957-8740-297D-A24A5F22D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2984" y="30148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0" name="Line 60">
            <a:extLst>
              <a:ext uri="{FF2B5EF4-FFF2-40B4-BE49-F238E27FC236}">
                <a16:creationId xmlns:a16="http://schemas.microsoft.com/office/drawing/2014/main" id="{E966189D-7AD7-A1D8-8C54-DEEE22C4C60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37184" y="3091036"/>
            <a:ext cx="762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1" name="AutoShape 68">
            <a:extLst>
              <a:ext uri="{FF2B5EF4-FFF2-40B4-BE49-F238E27FC236}">
                <a16:creationId xmlns:a16="http://schemas.microsoft.com/office/drawing/2014/main" id="{91F698B5-13D9-0C0C-BA2E-9391AAA8A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7784" y="4081636"/>
            <a:ext cx="2667000" cy="685800"/>
          </a:xfrm>
          <a:prstGeom prst="roundRect">
            <a:avLst>
              <a:gd name="adj" fmla="val 16667"/>
            </a:avLst>
          </a:prstGeom>
          <a:solidFill>
            <a:srgbClr val="33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2" name="Rectangle 69">
            <a:extLst>
              <a:ext uri="{FF2B5EF4-FFF2-40B4-BE49-F238E27FC236}">
                <a16:creationId xmlns:a16="http://schemas.microsoft.com/office/drawing/2014/main" id="{1D99356E-1CB8-A4B6-A63C-A124F0B48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6384" y="4234036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123" name="Rectangle 70">
            <a:extLst>
              <a:ext uri="{FF2B5EF4-FFF2-40B4-BE49-F238E27FC236}">
                <a16:creationId xmlns:a16="http://schemas.microsoft.com/office/drawing/2014/main" id="{F64AE9CC-1B7E-AEB7-075B-86486286C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5984" y="4234036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11</a:t>
            </a:r>
          </a:p>
        </p:txBody>
      </p:sp>
      <p:sp>
        <p:nvSpPr>
          <p:cNvPr id="124" name="Line 72">
            <a:extLst>
              <a:ext uri="{FF2B5EF4-FFF2-40B4-BE49-F238E27FC236}">
                <a16:creationId xmlns:a16="http://schemas.microsoft.com/office/drawing/2014/main" id="{7F7592C7-19E6-1135-27EF-87C2890D049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63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5" name="Line 73">
            <a:extLst>
              <a:ext uri="{FF2B5EF4-FFF2-40B4-BE49-F238E27FC236}">
                <a16:creationId xmlns:a16="http://schemas.microsoft.com/office/drawing/2014/main" id="{A0128AE1-29FD-BA5C-4115-4808AB2A109A}"/>
              </a:ext>
            </a:extLst>
          </p:cNvPr>
          <p:cNvSpPr>
            <a:spLocks noChangeShapeType="1"/>
          </p:cNvSpPr>
          <p:nvPr/>
        </p:nvSpPr>
        <p:spPr bwMode="auto">
          <a:xfrm>
            <a:off x="38373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6" name="Line 74">
            <a:extLst>
              <a:ext uri="{FF2B5EF4-FFF2-40B4-BE49-F238E27FC236}">
                <a16:creationId xmlns:a16="http://schemas.microsoft.com/office/drawing/2014/main" id="{E49C7C66-2EC1-804E-5E1A-E19887A5B60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5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7" name="Line 75">
            <a:extLst>
              <a:ext uri="{FF2B5EF4-FFF2-40B4-BE49-F238E27FC236}">
                <a16:creationId xmlns:a16="http://schemas.microsoft.com/office/drawing/2014/main" id="{A4318043-8EC2-441C-8FFC-EC13106B831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69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8" name="Line 76">
            <a:extLst>
              <a:ext uri="{FF2B5EF4-FFF2-40B4-BE49-F238E27FC236}">
                <a16:creationId xmlns:a16="http://schemas.microsoft.com/office/drawing/2014/main" id="{6711F035-F424-40DD-146B-AB67DB5822A9}"/>
              </a:ext>
            </a:extLst>
          </p:cNvPr>
          <p:cNvSpPr>
            <a:spLocks noChangeShapeType="1"/>
          </p:cNvSpPr>
          <p:nvPr/>
        </p:nvSpPr>
        <p:spPr bwMode="auto">
          <a:xfrm>
            <a:off x="50565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9" name="Line 77">
            <a:extLst>
              <a:ext uri="{FF2B5EF4-FFF2-40B4-BE49-F238E27FC236}">
                <a16:creationId xmlns:a16="http://schemas.microsoft.com/office/drawing/2014/main" id="{F587F44B-64B6-5429-ABF3-6AE9299A95CB}"/>
              </a:ext>
            </a:extLst>
          </p:cNvPr>
          <p:cNvSpPr>
            <a:spLocks noChangeShapeType="1"/>
          </p:cNvSpPr>
          <p:nvPr/>
        </p:nvSpPr>
        <p:spPr bwMode="auto">
          <a:xfrm>
            <a:off x="52851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0" name="Line 78">
            <a:extLst>
              <a:ext uri="{FF2B5EF4-FFF2-40B4-BE49-F238E27FC236}">
                <a16:creationId xmlns:a16="http://schemas.microsoft.com/office/drawing/2014/main" id="{54B4AC04-DEBF-700A-4EBD-EAB8F3654A0B}"/>
              </a:ext>
            </a:extLst>
          </p:cNvPr>
          <p:cNvSpPr>
            <a:spLocks noChangeShapeType="1"/>
          </p:cNvSpPr>
          <p:nvPr/>
        </p:nvSpPr>
        <p:spPr bwMode="auto">
          <a:xfrm>
            <a:off x="56661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1" name="Line 79">
            <a:extLst>
              <a:ext uri="{FF2B5EF4-FFF2-40B4-BE49-F238E27FC236}">
                <a16:creationId xmlns:a16="http://schemas.microsoft.com/office/drawing/2014/main" id="{84F87CB1-078F-FA58-E59D-12E30A3B44F2}"/>
              </a:ext>
            </a:extLst>
          </p:cNvPr>
          <p:cNvSpPr>
            <a:spLocks noChangeShapeType="1"/>
          </p:cNvSpPr>
          <p:nvPr/>
        </p:nvSpPr>
        <p:spPr bwMode="auto">
          <a:xfrm>
            <a:off x="4675584" y="4081636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2" name="Oval 83">
            <a:extLst>
              <a:ext uri="{FF2B5EF4-FFF2-40B4-BE49-F238E27FC236}">
                <a16:creationId xmlns:a16="http://schemas.microsoft.com/office/drawing/2014/main" id="{3761C6D2-958A-4561-739A-0B0AE4735F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73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" name="Line 84">
            <a:extLst>
              <a:ext uri="{FF2B5EF4-FFF2-40B4-BE49-F238E27FC236}">
                <a16:creationId xmlns:a16="http://schemas.microsoft.com/office/drawing/2014/main" id="{6728647A-4D1B-690E-0F2D-C74D7EFB1630}"/>
              </a:ext>
            </a:extLst>
          </p:cNvPr>
          <p:cNvSpPr>
            <a:spLocks noChangeShapeType="1"/>
          </p:cNvSpPr>
          <p:nvPr/>
        </p:nvSpPr>
        <p:spPr bwMode="auto">
          <a:xfrm>
            <a:off x="39135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4" name="Rectangle 85">
            <a:extLst>
              <a:ext uri="{FF2B5EF4-FFF2-40B4-BE49-F238E27FC236}">
                <a16:creationId xmlns:a16="http://schemas.microsoft.com/office/drawing/2014/main" id="{E57E9A71-4AEA-0157-A675-288081E44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73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5" name="Oval 86">
            <a:extLst>
              <a:ext uri="{FF2B5EF4-FFF2-40B4-BE49-F238E27FC236}">
                <a16:creationId xmlns:a16="http://schemas.microsoft.com/office/drawing/2014/main" id="{413C9C14-CA81-6A21-9644-5448FFA44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318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" name="Line 87">
            <a:extLst>
              <a:ext uri="{FF2B5EF4-FFF2-40B4-BE49-F238E27FC236}">
                <a16:creationId xmlns:a16="http://schemas.microsoft.com/office/drawing/2014/main" id="{A0860BEE-01FF-2027-33C9-126A97D358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9938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7" name="Rectangle 88">
            <a:extLst>
              <a:ext uri="{FF2B5EF4-FFF2-40B4-BE49-F238E27FC236}">
                <a16:creationId xmlns:a16="http://schemas.microsoft.com/office/drawing/2014/main" id="{2182AFE0-B64B-FA34-5CAD-C0F7EAC28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318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8" name="Line 96">
            <a:extLst>
              <a:ext uri="{FF2B5EF4-FFF2-40B4-BE49-F238E27FC236}">
                <a16:creationId xmlns:a16="http://schemas.microsoft.com/office/drawing/2014/main" id="{67270749-44DF-9784-ACFF-A85C4A9A7A9E}"/>
              </a:ext>
            </a:extLst>
          </p:cNvPr>
          <p:cNvSpPr>
            <a:spLocks noChangeShapeType="1"/>
          </p:cNvSpPr>
          <p:nvPr/>
        </p:nvSpPr>
        <p:spPr bwMode="auto">
          <a:xfrm>
            <a:off x="3608784" y="3091036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9" name="Oval 97">
            <a:extLst>
              <a:ext uri="{FF2B5EF4-FFF2-40B4-BE49-F238E27FC236}">
                <a16:creationId xmlns:a16="http://schemas.microsoft.com/office/drawing/2014/main" id="{11389E20-244C-F0DF-FB66-06702D4BA0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2184" y="30148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0" name="Rectangle 98">
            <a:extLst>
              <a:ext uri="{FF2B5EF4-FFF2-40B4-BE49-F238E27FC236}">
                <a16:creationId xmlns:a16="http://schemas.microsoft.com/office/drawing/2014/main" id="{42DE478E-9930-8339-0015-B7A6484C2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5384" y="2862436"/>
            <a:ext cx="441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10</a:t>
            </a:r>
          </a:p>
        </p:txBody>
      </p:sp>
      <p:sp>
        <p:nvSpPr>
          <p:cNvPr id="141" name="任意形状 140">
            <a:extLst>
              <a:ext uri="{FF2B5EF4-FFF2-40B4-BE49-F238E27FC236}">
                <a16:creationId xmlns:a16="http://schemas.microsoft.com/office/drawing/2014/main" id="{5BDBE737-E7CE-EBF5-3255-3FBD0E58EDE7}"/>
              </a:ext>
            </a:extLst>
          </p:cNvPr>
          <p:cNvSpPr/>
          <p:nvPr/>
        </p:nvSpPr>
        <p:spPr>
          <a:xfrm>
            <a:off x="2874856" y="4675695"/>
            <a:ext cx="499620" cy="452802"/>
          </a:xfrm>
          <a:custGeom>
            <a:avLst/>
            <a:gdLst>
              <a:gd name="connsiteX0" fmla="*/ 0 w 499620"/>
              <a:gd name="connsiteY0" fmla="*/ 0 h 452802"/>
              <a:gd name="connsiteX1" fmla="*/ 150829 w 499620"/>
              <a:gd name="connsiteY1" fmla="*/ 452486 h 452802"/>
              <a:gd name="connsiteX2" fmla="*/ 499620 w 499620"/>
              <a:gd name="connsiteY2" fmla="*/ 56561 h 452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9620" h="452802">
                <a:moveTo>
                  <a:pt x="0" y="0"/>
                </a:moveTo>
                <a:cubicBezTo>
                  <a:pt x="33779" y="221529"/>
                  <a:pt x="67559" y="443059"/>
                  <a:pt x="150829" y="452486"/>
                </a:cubicBezTo>
                <a:cubicBezTo>
                  <a:pt x="234099" y="461913"/>
                  <a:pt x="366859" y="259237"/>
                  <a:pt x="499620" y="56561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2" name="任意形状 141">
            <a:extLst>
              <a:ext uri="{FF2B5EF4-FFF2-40B4-BE49-F238E27FC236}">
                <a16:creationId xmlns:a16="http://schemas.microsoft.com/office/drawing/2014/main" id="{ADF97A31-AD8E-B237-5E82-8D6CEED91445}"/>
              </a:ext>
            </a:extLst>
          </p:cNvPr>
          <p:cNvSpPr/>
          <p:nvPr/>
        </p:nvSpPr>
        <p:spPr>
          <a:xfrm>
            <a:off x="5872579" y="4779390"/>
            <a:ext cx="367646" cy="452922"/>
          </a:xfrm>
          <a:custGeom>
            <a:avLst/>
            <a:gdLst>
              <a:gd name="connsiteX0" fmla="*/ 0 w 367646"/>
              <a:gd name="connsiteY0" fmla="*/ 0 h 452922"/>
              <a:gd name="connsiteX1" fmla="*/ 188536 w 367646"/>
              <a:gd name="connsiteY1" fmla="*/ 452486 h 452922"/>
              <a:gd name="connsiteX2" fmla="*/ 367646 w 367646"/>
              <a:gd name="connsiteY2" fmla="*/ 65987 h 452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7646" h="452922">
                <a:moveTo>
                  <a:pt x="0" y="0"/>
                </a:moveTo>
                <a:cubicBezTo>
                  <a:pt x="63631" y="220744"/>
                  <a:pt x="127262" y="441488"/>
                  <a:pt x="188536" y="452486"/>
                </a:cubicBezTo>
                <a:cubicBezTo>
                  <a:pt x="249810" y="463484"/>
                  <a:pt x="308728" y="264735"/>
                  <a:pt x="367646" y="65987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3" name="Oval 42">
            <a:extLst>
              <a:ext uri="{FF2B5EF4-FFF2-40B4-BE49-F238E27FC236}">
                <a16:creationId xmlns:a16="http://schemas.microsoft.com/office/drawing/2014/main" id="{DC80AECA-1F60-D041-E13F-65ECB82D1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5464" y="4386436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4" name="Line 43">
            <a:extLst>
              <a:ext uri="{FF2B5EF4-FFF2-40B4-BE49-F238E27FC236}">
                <a16:creationId xmlns:a16="http://schemas.microsoft.com/office/drawing/2014/main" id="{FA6762B3-D468-5D9A-0A4E-371FA2674C41}"/>
              </a:ext>
            </a:extLst>
          </p:cNvPr>
          <p:cNvSpPr>
            <a:spLocks noChangeShapeType="1"/>
          </p:cNvSpPr>
          <p:nvPr/>
        </p:nvSpPr>
        <p:spPr bwMode="auto">
          <a:xfrm>
            <a:off x="2241664" y="4462636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5" name="Rectangle 44">
            <a:extLst>
              <a:ext uri="{FF2B5EF4-FFF2-40B4-BE49-F238E27FC236}">
                <a16:creationId xmlns:a16="http://schemas.microsoft.com/office/drawing/2014/main" id="{863D2C65-DED0-8965-625F-04272B094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5464" y="4919836"/>
            <a:ext cx="228600" cy="2286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6" name="Rectangle 98">
            <a:extLst>
              <a:ext uri="{FF2B5EF4-FFF2-40B4-BE49-F238E27FC236}">
                <a16:creationId xmlns:a16="http://schemas.microsoft.com/office/drawing/2014/main" id="{A46A6673-DA3C-AE74-CE7E-0F5CB1E40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6038" y="4230569"/>
            <a:ext cx="3129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9242834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234B18-6043-8F45-BFE1-E74438F6C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Step #5: </a:t>
            </a:r>
            <a:r>
              <a:rPr kumimoji="1" lang="en-US" altLang="zh-CN" dirty="0" err="1"/>
              <a:t>B+Tree-based</a:t>
            </a:r>
            <a:r>
              <a:rPr kumimoji="1" lang="en-US" altLang="zh-CN" dirty="0"/>
              <a:t> KVS, what are the trade-offs?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D4AAB4-98A0-5948-A07C-B4E0B4BD8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34480"/>
            <a:ext cx="8229600" cy="4680520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Get(K), Insert(K,V) and Update(K,V) are slow </a:t>
            </a:r>
          </a:p>
          <a:p>
            <a:pPr lvl="1"/>
            <a:r>
              <a:rPr kumimoji="1" lang="en-US" altLang="zh-CN" dirty="0"/>
              <a:t>O(log(n)) random disk accesses</a:t>
            </a:r>
          </a:p>
          <a:p>
            <a:pPr lvl="1"/>
            <a:r>
              <a:rPr kumimoji="1" lang="en-US" altLang="zh-CN" dirty="0"/>
              <a:t>Typically, is small, since B-Tree indexes uses large node size. But is still a killer for performance </a:t>
            </a:r>
          </a:p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indexes are not good enough for </a:t>
            </a:r>
            <a:r>
              <a:rPr kumimoji="1" lang="en-US" altLang="zh-CN" dirty="0">
                <a:solidFill>
                  <a:srgbClr val="BE374B"/>
                </a:solidFill>
              </a:rPr>
              <a:t>insertion-intensive</a:t>
            </a:r>
            <a:r>
              <a:rPr kumimoji="1" lang="en-US" altLang="zh-CN" dirty="0"/>
              <a:t> workloads</a:t>
            </a:r>
          </a:p>
          <a:p>
            <a:pPr lvl="1"/>
            <a:r>
              <a:rPr kumimoji="1" lang="en-US" altLang="zh-CN" dirty="0"/>
              <a:t>Still </a:t>
            </a:r>
            <a:r>
              <a:rPr kumimoji="1" lang="en-US" altLang="zh-CN" b="1" dirty="0">
                <a:solidFill>
                  <a:srgbClr val="BE374B"/>
                </a:solidFill>
              </a:rPr>
              <a:t>many random disk I/O </a:t>
            </a:r>
            <a:r>
              <a:rPr kumimoji="1" lang="en-US" altLang="zh-CN" dirty="0"/>
              <a:t>involved </a:t>
            </a:r>
          </a:p>
          <a:p>
            <a:pPr lvl="1"/>
            <a:r>
              <a:rPr kumimoji="1" lang="en-US" altLang="zh-CN" dirty="0"/>
              <a:t>Insertions are common for on-disk storages, because reads are served by other system components, e.g., a cache system like </a:t>
            </a:r>
            <a:r>
              <a:rPr lang="en" altLang="zh-CN" b="1" i="0" u="none" strike="noStrike" dirty="0">
                <a:solidFill>
                  <a:srgbClr val="000000"/>
                </a:solidFill>
                <a:effectLst/>
              </a:rPr>
              <a:t>Memcached</a:t>
            </a:r>
            <a:endParaRPr kumimoji="1" lang="en-US" altLang="zh-CN" dirty="0"/>
          </a:p>
          <a:p>
            <a:pPr lvl="2"/>
            <a:r>
              <a:rPr kumimoji="1" lang="en-US" altLang="zh-CN" dirty="0"/>
              <a:t>E.g., check lecture 04</a:t>
            </a:r>
          </a:p>
          <a:p>
            <a:r>
              <a:rPr kumimoji="1" lang="en-US" altLang="zh-CN" dirty="0" err="1"/>
              <a:t>B+Tree</a:t>
            </a:r>
            <a:r>
              <a:rPr kumimoji="1" lang="en-US" altLang="zh-CN" dirty="0"/>
              <a:t> index size can be large </a:t>
            </a:r>
          </a:p>
          <a:p>
            <a:pPr lvl="1"/>
            <a:r>
              <a:rPr kumimoji="1" lang="en-US" altLang="zh-CN" dirty="0"/>
              <a:t>For small values, the index size can be close to the value sizes (in the same order)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9E4392-2D5E-604E-BC32-45655AC68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26043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Can we 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avoid random access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 for </a:t>
            </a:r>
          </a:p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index updates and insertions, 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with small index size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, while 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supporting scans (no brute force) 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943213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C3D128-6117-8C4C-8EA4-425E7B5C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Recall: segmented log file (For sequential accesses)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5123B4-5700-524D-9391-624F238FF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Compaction &amp; </a:t>
            </a:r>
            <a:r>
              <a:rPr kumimoji="1" lang="en-US" altLang="zh-CN" dirty="0">
                <a:solidFill>
                  <a:srgbClr val="C00000"/>
                </a:solidFill>
              </a:rPr>
              <a:t>segmentation</a:t>
            </a:r>
            <a:r>
              <a:rPr kumimoji="1" lang="en-US" altLang="zh-CN" b="0" dirty="0"/>
              <a:t> </a:t>
            </a:r>
          </a:p>
          <a:p>
            <a:pPr lvl="1"/>
            <a:r>
              <a:rPr kumimoji="1" lang="en-US" altLang="zh-CN" b="0" dirty="0"/>
              <a:t>Break a file into </a:t>
            </a:r>
            <a:r>
              <a:rPr kumimoji="1" lang="en-US" altLang="zh-CN" b="1" dirty="0">
                <a:solidFill>
                  <a:srgbClr val="C00000"/>
                </a:solidFill>
              </a:rPr>
              <a:t>fixed-sized</a:t>
            </a:r>
            <a:r>
              <a:rPr kumimoji="1" lang="en-US" altLang="zh-CN" b="0" dirty="0"/>
              <a:t> segments </a:t>
            </a:r>
          </a:p>
          <a:p>
            <a:pPr lvl="1"/>
            <a:r>
              <a:rPr kumimoji="1" lang="en-US" altLang="zh-CN" dirty="0"/>
              <a:t>If a segment is full, then create a new file for insertions</a:t>
            </a:r>
          </a:p>
          <a:p>
            <a:pPr lvl="1"/>
            <a:r>
              <a:rPr kumimoji="1" lang="en-US" altLang="zh-CN" dirty="0"/>
              <a:t>Can control the compaction </a:t>
            </a:r>
            <a:r>
              <a:rPr lang="en" altLang="zh-CN" b="1" dirty="0">
                <a:solidFill>
                  <a:srgbClr val="C00000"/>
                </a:solidFill>
              </a:rPr>
              <a:t>granularity</a:t>
            </a:r>
            <a:r>
              <a:rPr lang="en" altLang="zh-CN" dirty="0"/>
              <a:t> with the segment size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E451BB-D58B-9846-AB2D-F47431F38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  <p:pic>
        <p:nvPicPr>
          <p:cNvPr id="6" name="图片 5" descr="表格&#10;&#10;描述已自动生成">
            <a:extLst>
              <a:ext uri="{FF2B5EF4-FFF2-40B4-BE49-F238E27FC236}">
                <a16:creationId xmlns:a16="http://schemas.microsoft.com/office/drawing/2014/main" id="{E34FB4DD-3762-7443-A7DF-29FD2DA0C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809925"/>
            <a:ext cx="6948264" cy="263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3321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234B18-6043-8F45-BFE1-E74438F6C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Step #6: </a:t>
            </a:r>
            <a:r>
              <a:rPr kumimoji="1" lang="en-US" altLang="zh-CN" dirty="0" err="1"/>
              <a:t>SSTables</a:t>
            </a:r>
            <a:r>
              <a:rPr kumimoji="1" lang="en-US" altLang="zh-CN" dirty="0"/>
              <a:t> (Sorted String Table) KVS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D4AAB4-98A0-5948-A07C-B4E0B4BD8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680520"/>
          </a:xfrm>
        </p:spPr>
        <p:txBody>
          <a:bodyPr>
            <a:normAutofit/>
          </a:bodyPr>
          <a:lstStyle/>
          <a:p>
            <a:r>
              <a:rPr kumimoji="1" lang="en-US" altLang="zh-CN" dirty="0" err="1"/>
              <a:t>SSTable</a:t>
            </a:r>
            <a:r>
              <a:rPr kumimoji="1" lang="en-US" altLang="zh-CN" dirty="0"/>
              <a:t> </a:t>
            </a:r>
            <a:r>
              <a:rPr kumimoji="1" lang="en-US" altLang="zh-CN" b="0" dirty="0"/>
              <a:t>is based on the </a:t>
            </a:r>
            <a:r>
              <a:rPr kumimoji="1" lang="en-US" altLang="zh-CN" dirty="0">
                <a:solidFill>
                  <a:srgbClr val="BE374B"/>
                </a:solidFill>
              </a:rPr>
              <a:t>segmented log file </a:t>
            </a:r>
            <a:r>
              <a:rPr kumimoji="1" lang="en-US" altLang="zh-CN" b="0" dirty="0"/>
              <a:t>described before</a:t>
            </a:r>
          </a:p>
          <a:p>
            <a:pPr lvl="1"/>
            <a:r>
              <a:rPr kumimoji="1" lang="en-US" altLang="zh-CN" dirty="0"/>
              <a:t>Break a file into </a:t>
            </a:r>
            <a:r>
              <a:rPr kumimoji="1" lang="en-US" altLang="zh-CN" b="1" dirty="0">
                <a:solidFill>
                  <a:srgbClr val="BE374B"/>
                </a:solidFill>
              </a:rPr>
              <a:t>fixed-sized</a:t>
            </a:r>
            <a:r>
              <a:rPr kumimoji="1" lang="en-US" altLang="zh-CN" dirty="0"/>
              <a:t> segments </a:t>
            </a:r>
          </a:p>
          <a:p>
            <a:pPr lvl="1"/>
            <a:r>
              <a:rPr kumimoji="1" lang="en-US" altLang="zh-CN" dirty="0"/>
              <a:t>If a segment is full, then create a new file for insertion </a:t>
            </a:r>
          </a:p>
          <a:p>
            <a:r>
              <a:rPr kumimoji="1" lang="en-US" altLang="zh-CN" dirty="0"/>
              <a:t>With two extensions</a:t>
            </a:r>
          </a:p>
          <a:p>
            <a:pPr lvl="1"/>
            <a:r>
              <a:rPr kumimoji="1" lang="en-US" altLang="zh-CN" dirty="0"/>
              <a:t>Key-values in a segment are </a:t>
            </a:r>
            <a:r>
              <a:rPr kumimoji="1" lang="en-US" altLang="zh-CN" b="1" dirty="0">
                <a:solidFill>
                  <a:srgbClr val="BE374B"/>
                </a:solidFill>
              </a:rPr>
              <a:t>sorted</a:t>
            </a:r>
            <a:r>
              <a:rPr kumimoji="1" lang="en-US" altLang="zh-CN" dirty="0"/>
              <a:t> by the key</a:t>
            </a:r>
          </a:p>
          <a:p>
            <a:pPr lvl="1"/>
            <a:r>
              <a:rPr kumimoji="1" lang="en-US" altLang="zh-CN" dirty="0"/>
              <a:t>Old segment files are </a:t>
            </a:r>
            <a:r>
              <a:rPr kumimoji="1" lang="en-US" altLang="zh-CN" b="1" dirty="0">
                <a:solidFill>
                  <a:srgbClr val="BE374B"/>
                </a:solidFill>
              </a:rPr>
              <a:t>immutable.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SSTables</a:t>
            </a:r>
            <a:r>
              <a:rPr kumimoji="1" lang="en-US" altLang="zh-CN" dirty="0"/>
              <a:t> use compaction to save space. </a:t>
            </a:r>
            <a:endParaRPr kumimoji="1" lang="zh-CN" altLang="en-US" dirty="0"/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9E4392-2D5E-604E-BC32-45655AC68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8A87A82-312A-1248-963A-2234F5CC2C6C}"/>
              </a:ext>
            </a:extLst>
          </p:cNvPr>
          <p:cNvSpPr/>
          <p:nvPr/>
        </p:nvSpPr>
        <p:spPr>
          <a:xfrm>
            <a:off x="777286" y="4257370"/>
            <a:ext cx="7589428" cy="83099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Why immutable? Inserting in a </a:t>
            </a:r>
            <a:r>
              <a:rPr lang="en-US" altLang="zh-CN" sz="2400" dirty="0" err="1">
                <a:latin typeface="Candara" pitchFamily="34" charset="0"/>
                <a:ea typeface="Verdana" pitchFamily="34" charset="0"/>
                <a:cs typeface="Verdana" pitchFamily="34" charset="0"/>
              </a:rPr>
              <a:t>SSTable</a:t>
            </a:r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 is </a:t>
            </a:r>
            <a:r>
              <a:rPr lang="en-US" altLang="zh-CN" sz="2400" b="1" dirty="0">
                <a:solidFill>
                  <a:srgbClr val="BD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not append-only</a:t>
            </a:r>
          </a:p>
          <a:p>
            <a:pPr algn="ctr"/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We will come back to this topic later</a:t>
            </a:r>
            <a:endParaRPr lang="zh-CN" altLang="en-US" sz="20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13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8FD964-43E2-7447-ABB3-AD66890A1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Benefits of </a:t>
            </a:r>
            <a:r>
              <a:rPr kumimoji="1" lang="en-US" altLang="zh-CN" dirty="0" err="1"/>
              <a:t>SSTable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966509-F965-9F45-91DF-17BB3878D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#1. Searching a given key in a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is efficient </a:t>
            </a:r>
          </a:p>
          <a:p>
            <a:pPr lvl="1"/>
            <a:r>
              <a:rPr kumimoji="1" lang="en-US" altLang="zh-CN" dirty="0"/>
              <a:t>We can use binary search to lookup a given key</a:t>
            </a:r>
            <a:endParaRPr kumimoji="1" lang="en-US" altLang="zh-CN" b="0" dirty="0"/>
          </a:p>
          <a:p>
            <a:pPr lvl="1"/>
            <a:r>
              <a:rPr kumimoji="1" lang="en-US" altLang="zh-CN" b="0" dirty="0"/>
              <a:t>Or we only need some </a:t>
            </a:r>
            <a:r>
              <a:rPr kumimoji="1" lang="en-US" altLang="zh-CN" b="0" dirty="0">
                <a:solidFill>
                  <a:schemeClr val="accent1"/>
                </a:solidFill>
              </a:rPr>
              <a:t>sparse index</a:t>
            </a:r>
            <a:r>
              <a:rPr kumimoji="1" lang="en-US" altLang="zh-CN" b="0" dirty="0"/>
              <a:t> for the acceleration,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one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for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each</a:t>
            </a:r>
            <a:r>
              <a:rPr kumimoji="1" lang="zh-CN" altLang="en-US" b="0" dirty="0"/>
              <a:t>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pPr lvl="1"/>
            <a:r>
              <a:rPr kumimoji="1" lang="en-US" altLang="zh-CN" dirty="0"/>
              <a:t>E.g., </a:t>
            </a:r>
            <a:r>
              <a:rPr lang="en-US" altLang="zh-CN" dirty="0"/>
              <a:t>one key in index for every few KB of </a:t>
            </a:r>
            <a:r>
              <a:rPr lang="en-US" altLang="zh-CN" dirty="0" err="1"/>
              <a:t>SSTable</a:t>
            </a:r>
            <a:r>
              <a:rPr lang="en-US" altLang="zh-CN" dirty="0"/>
              <a:t> is sufficient, since scanning them is quick  </a:t>
            </a:r>
          </a:p>
          <a:p>
            <a:pPr lvl="1"/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C9F083-C24B-604C-95C6-E7BA6D0E5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  <p:pic>
        <p:nvPicPr>
          <p:cNvPr id="6" name="图片 5" descr="表格&#10;&#10;低可信度描述已自动生成">
            <a:extLst>
              <a:ext uri="{FF2B5EF4-FFF2-40B4-BE49-F238E27FC236}">
                <a16:creationId xmlns:a16="http://schemas.microsoft.com/office/drawing/2014/main" id="{94219684-A278-B74D-9EEF-61B0B4CDB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120" y="3368552"/>
            <a:ext cx="4692352" cy="233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073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8FD964-43E2-7447-ABB3-AD66890A1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Benefits of </a:t>
            </a:r>
            <a:r>
              <a:rPr kumimoji="1" lang="en-US" altLang="zh-CN" dirty="0" err="1"/>
              <a:t>SSTable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966509-F965-9F45-91DF-17BB3878D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#2. Support range operations within a </a:t>
            </a:r>
            <a:r>
              <a:rPr kumimoji="1" lang="en-US" altLang="zh-CN" dirty="0" err="1"/>
              <a:t>SSTable</a:t>
            </a:r>
            <a:endParaRPr kumimoji="1" lang="en-US" altLang="zh-CN" dirty="0"/>
          </a:p>
          <a:p>
            <a:pPr lvl="1"/>
            <a:r>
              <a:rPr kumimoji="1" lang="en-US" altLang="zh-CN" b="0" dirty="0"/>
              <a:t>Since the KVS are sorted in the file</a:t>
            </a:r>
            <a:endParaRPr lang="en-US" altLang="zh-CN" dirty="0"/>
          </a:p>
          <a:p>
            <a:pPr lvl="1"/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C9F083-C24B-604C-95C6-E7BA6D0E5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pic>
        <p:nvPicPr>
          <p:cNvPr id="7" name="图片 6" descr="表格&#10;&#10;低可信度描述已自动生成">
            <a:extLst>
              <a:ext uri="{FF2B5EF4-FFF2-40B4-BE49-F238E27FC236}">
                <a16:creationId xmlns:a16="http://schemas.microsoft.com/office/drawing/2014/main" id="{FD303416-4136-A449-BE6E-E4E6DF153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848" y="2719282"/>
            <a:ext cx="5784304" cy="288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82335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F962B8-984D-0440-83BD-64CF590DA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maintain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with sequential writes?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AE760F-9655-0841-BE16-2B9A4E8C5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269460"/>
          </a:xfrm>
        </p:spPr>
        <p:txBody>
          <a:bodyPr/>
          <a:lstStyle/>
          <a:p>
            <a:r>
              <a:rPr kumimoji="1" lang="en-US" altLang="zh-CN" dirty="0"/>
              <a:t>Use a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an in-memory data structure (e.g., a red-black tree)</a:t>
            </a:r>
          </a:p>
          <a:p>
            <a:pPr lvl="1"/>
            <a:r>
              <a:rPr kumimoji="1" lang="en-US" altLang="zh-CN" dirty="0"/>
              <a:t>Simple quiz: why not use a hash table?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7DD9E3-D7BA-C44A-9A13-D1CEC6665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39BF6840-EB72-614C-B77E-5EEFE8B87171}"/>
              </a:ext>
            </a:extLst>
          </p:cNvPr>
          <p:cNvSpPr/>
          <p:nvPr/>
        </p:nvSpPr>
        <p:spPr>
          <a:xfrm>
            <a:off x="2339752" y="3023566"/>
            <a:ext cx="216024" cy="216000"/>
          </a:xfrm>
          <a:prstGeom prst="ellipse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AA450149-CAF3-4C45-AE2A-C313AFA50625}"/>
              </a:ext>
            </a:extLst>
          </p:cNvPr>
          <p:cNvSpPr/>
          <p:nvPr/>
        </p:nvSpPr>
        <p:spPr>
          <a:xfrm>
            <a:off x="2195736" y="3316232"/>
            <a:ext cx="216024" cy="216000"/>
          </a:xfrm>
          <a:prstGeom prst="ellipse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C19D0225-9F60-6D42-915B-51F62F5BC9B1}"/>
              </a:ext>
            </a:extLst>
          </p:cNvPr>
          <p:cNvSpPr/>
          <p:nvPr/>
        </p:nvSpPr>
        <p:spPr>
          <a:xfrm>
            <a:off x="2532125" y="3316232"/>
            <a:ext cx="216024" cy="216000"/>
          </a:xfrm>
          <a:prstGeom prst="ellipse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7F7C15A4-0596-064F-BE8B-5AD8FE0A46C5}"/>
              </a:ext>
            </a:extLst>
          </p:cNvPr>
          <p:cNvCxnSpPr>
            <a:stCxn id="9" idx="0"/>
            <a:endCxn id="8" idx="3"/>
          </p:cNvCxnSpPr>
          <p:nvPr/>
        </p:nvCxnSpPr>
        <p:spPr>
          <a:xfrm flipV="1">
            <a:off x="2303748" y="3207934"/>
            <a:ext cx="67640" cy="1082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D1D8307E-235F-3F4E-8479-40DEF4555ECA}"/>
              </a:ext>
            </a:extLst>
          </p:cNvPr>
          <p:cNvCxnSpPr>
            <a:cxnSpLocks/>
            <a:stCxn id="9" idx="6"/>
            <a:endCxn id="10" idx="2"/>
          </p:cNvCxnSpPr>
          <p:nvPr/>
        </p:nvCxnSpPr>
        <p:spPr>
          <a:xfrm>
            <a:off x="2411760" y="3424232"/>
            <a:ext cx="12036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A4285CA7-E762-6D49-AC33-A90673668DEC}"/>
              </a:ext>
            </a:extLst>
          </p:cNvPr>
          <p:cNvCxnSpPr>
            <a:cxnSpLocks/>
            <a:stCxn id="8" idx="5"/>
            <a:endCxn id="10" idx="0"/>
          </p:cNvCxnSpPr>
          <p:nvPr/>
        </p:nvCxnSpPr>
        <p:spPr>
          <a:xfrm>
            <a:off x="2524140" y="3207934"/>
            <a:ext cx="115997" cy="1082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495719F0-A985-714A-A469-AF2BC34A91E3}"/>
              </a:ext>
            </a:extLst>
          </p:cNvPr>
          <p:cNvSpPr/>
          <p:nvPr/>
        </p:nvSpPr>
        <p:spPr>
          <a:xfrm>
            <a:off x="1847379" y="3608206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691559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165635-2B75-AE43-A4A6-58E2E552B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maintain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with sequential writes?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A0D30F-A7EE-C445-A9F6-4BAF5893F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080120"/>
          </a:xfrm>
        </p:spPr>
        <p:txBody>
          <a:bodyPr/>
          <a:lstStyle/>
          <a:p>
            <a:r>
              <a:rPr kumimoji="1" lang="en-US" altLang="zh-CN" dirty="0"/>
              <a:t>Use a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an in-memory data structure (e.g., a red-black Tree)</a:t>
            </a:r>
          </a:p>
          <a:p>
            <a:r>
              <a:rPr kumimoji="1" lang="en-US" altLang="zh-CN" dirty="0"/>
              <a:t>Example</a:t>
            </a:r>
            <a:r>
              <a:rPr kumimoji="1" lang="en-US" altLang="zh-CN" b="0" dirty="0"/>
              <a:t>: insert a (K, V) into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7394F2-9F4E-6B4B-8F26-84235B7D3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1E31D6B-057E-2749-8139-BAB434C25556}"/>
              </a:ext>
            </a:extLst>
          </p:cNvPr>
          <p:cNvGrpSpPr/>
          <p:nvPr/>
        </p:nvGrpSpPr>
        <p:grpSpPr>
          <a:xfrm>
            <a:off x="611560" y="2421148"/>
            <a:ext cx="360000" cy="369332"/>
            <a:chOff x="683568" y="2848168"/>
            <a:chExt cx="360000" cy="369332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CD4A7A05-D6B4-B44C-804B-0DBEC1C70F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3968C77-5C22-3147-B700-2184F7622B2A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1</a:t>
              </a:r>
              <a:endParaRPr lang="zh-CN" altLang="en-US" dirty="0"/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9C02C9B0-942F-4B4B-91A4-48B6BBDD996E}"/>
              </a:ext>
            </a:extLst>
          </p:cNvPr>
          <p:cNvSpPr/>
          <p:nvPr/>
        </p:nvSpPr>
        <p:spPr>
          <a:xfrm>
            <a:off x="1011875" y="2389914"/>
            <a:ext cx="3749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Insert the (K,V) into the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 </a:t>
            </a:r>
            <a:endParaRPr lang="zh-CN" altLang="en-US" dirty="0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CDCDF902-D753-D644-9505-1356386A960E}"/>
              </a:ext>
            </a:extLst>
          </p:cNvPr>
          <p:cNvGrpSpPr/>
          <p:nvPr/>
        </p:nvGrpSpPr>
        <p:grpSpPr>
          <a:xfrm>
            <a:off x="2171556" y="3185612"/>
            <a:ext cx="552413" cy="508666"/>
            <a:chOff x="2195736" y="3023566"/>
            <a:chExt cx="552413" cy="508666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3563554E-E547-E94F-8382-B657B6123168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000D83D7-89FD-CF41-8118-7184877B5A8C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01778253-ADBC-FC4C-AAF2-EA1FEC40BAA3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51215361-A30B-C741-A378-63FB3B47A5F7}"/>
                </a:ext>
              </a:extLst>
            </p:cNvPr>
            <p:cNvCxnSpPr>
              <a:stCxn id="10" idx="0"/>
              <a:endCxn id="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51BFFEBA-0423-6F4F-9A83-C51348AF2083}"/>
                </a:ext>
              </a:extLst>
            </p:cNvPr>
            <p:cNvCxnSpPr>
              <a:cxnSpLocks/>
              <a:stCxn id="10" idx="6"/>
              <a:endCxn id="1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1382225D-A23E-9D44-B478-011E85D6EF3C}"/>
                </a:ext>
              </a:extLst>
            </p:cNvPr>
            <p:cNvCxnSpPr>
              <a:cxnSpLocks/>
              <a:stCxn id="9" idx="5"/>
              <a:endCxn id="1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892B607D-C235-E04A-8665-ADB84847A024}"/>
              </a:ext>
            </a:extLst>
          </p:cNvPr>
          <p:cNvSpPr/>
          <p:nvPr/>
        </p:nvSpPr>
        <p:spPr>
          <a:xfrm>
            <a:off x="1823201" y="3864129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4C2F814-2905-FD41-8784-C97D308B33EF}"/>
              </a:ext>
            </a:extLst>
          </p:cNvPr>
          <p:cNvSpPr/>
          <p:nvPr/>
        </p:nvSpPr>
        <p:spPr>
          <a:xfrm>
            <a:off x="469084" y="3136241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(K,V)</a:t>
            </a:r>
            <a:endParaRPr lang="zh-CN" altLang="en-US" dirty="0"/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13291B42-36DD-2F4A-B62F-D54929A63125}"/>
              </a:ext>
            </a:extLst>
          </p:cNvPr>
          <p:cNvSpPr/>
          <p:nvPr/>
        </p:nvSpPr>
        <p:spPr>
          <a:xfrm>
            <a:off x="1143000" y="2942814"/>
            <a:ext cx="1113140" cy="431503"/>
          </a:xfrm>
          <a:custGeom>
            <a:avLst/>
            <a:gdLst>
              <a:gd name="connsiteX0" fmla="*/ 0 w 1117600"/>
              <a:gd name="connsiteY0" fmla="*/ 368209 h 402426"/>
              <a:gd name="connsiteX1" fmla="*/ 431800 w 1117600"/>
              <a:gd name="connsiteY1" fmla="*/ 368209 h 402426"/>
              <a:gd name="connsiteX2" fmla="*/ 419100 w 1117600"/>
              <a:gd name="connsiteY2" fmla="*/ 12609 h 402426"/>
              <a:gd name="connsiteX3" fmla="*/ 1117600 w 1117600"/>
              <a:gd name="connsiteY3" fmla="*/ 114209 h 402426"/>
              <a:gd name="connsiteX0" fmla="*/ 0 w 1113140"/>
              <a:gd name="connsiteY0" fmla="*/ 362132 h 396349"/>
              <a:gd name="connsiteX1" fmla="*/ 431800 w 1113140"/>
              <a:gd name="connsiteY1" fmla="*/ 362132 h 396349"/>
              <a:gd name="connsiteX2" fmla="*/ 419100 w 1113140"/>
              <a:gd name="connsiteY2" fmla="*/ 6532 h 396349"/>
              <a:gd name="connsiteX3" fmla="*/ 1113140 w 1113140"/>
              <a:gd name="connsiteY3" fmla="*/ 210723 h 396349"/>
              <a:gd name="connsiteX0" fmla="*/ 0 w 1113140"/>
              <a:gd name="connsiteY0" fmla="*/ 397286 h 431503"/>
              <a:gd name="connsiteX1" fmla="*/ 431800 w 1113140"/>
              <a:gd name="connsiteY1" fmla="*/ 397286 h 431503"/>
              <a:gd name="connsiteX2" fmla="*/ 419100 w 1113140"/>
              <a:gd name="connsiteY2" fmla="*/ 41686 h 431503"/>
              <a:gd name="connsiteX3" fmla="*/ 1113140 w 1113140"/>
              <a:gd name="connsiteY3" fmla="*/ 245877 h 431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140" h="431503">
                <a:moveTo>
                  <a:pt x="0" y="397286"/>
                </a:moveTo>
                <a:cubicBezTo>
                  <a:pt x="180975" y="426919"/>
                  <a:pt x="361950" y="456553"/>
                  <a:pt x="431800" y="397286"/>
                </a:cubicBezTo>
                <a:cubicBezTo>
                  <a:pt x="501650" y="338019"/>
                  <a:pt x="304800" y="84019"/>
                  <a:pt x="419100" y="41686"/>
                </a:cubicBezTo>
                <a:cubicBezTo>
                  <a:pt x="533400" y="-647"/>
                  <a:pt x="1035143" y="-84798"/>
                  <a:pt x="1113140" y="24587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2934707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165635-2B75-AE43-A4A6-58E2E552B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maintain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with sequential writes?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A0D30F-A7EE-C445-A9F6-4BAF5893F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080120"/>
          </a:xfrm>
        </p:spPr>
        <p:txBody>
          <a:bodyPr/>
          <a:lstStyle/>
          <a:p>
            <a:r>
              <a:rPr kumimoji="1" lang="en-US" altLang="zh-CN" dirty="0"/>
              <a:t>Use a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an in-memory data structure (e.g., a red-black Tree)</a:t>
            </a:r>
          </a:p>
          <a:p>
            <a:r>
              <a:rPr kumimoji="1" lang="en-US" altLang="zh-CN" dirty="0"/>
              <a:t>Example</a:t>
            </a:r>
            <a:r>
              <a:rPr kumimoji="1" lang="en-US" altLang="zh-CN" b="0" dirty="0"/>
              <a:t>: insert a (K, V) into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7394F2-9F4E-6B4B-8F26-84235B7D3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1E31D6B-057E-2749-8139-BAB434C25556}"/>
              </a:ext>
            </a:extLst>
          </p:cNvPr>
          <p:cNvGrpSpPr/>
          <p:nvPr/>
        </p:nvGrpSpPr>
        <p:grpSpPr>
          <a:xfrm>
            <a:off x="611560" y="2421148"/>
            <a:ext cx="360000" cy="369332"/>
            <a:chOff x="683568" y="2848168"/>
            <a:chExt cx="360000" cy="369332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CD4A7A05-D6B4-B44C-804B-0DBEC1C70F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3968C77-5C22-3147-B700-2184F7622B2A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1</a:t>
              </a:r>
              <a:endParaRPr lang="zh-CN" altLang="en-US" dirty="0"/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9C02C9B0-942F-4B4B-91A4-48B6BBDD996E}"/>
              </a:ext>
            </a:extLst>
          </p:cNvPr>
          <p:cNvSpPr/>
          <p:nvPr/>
        </p:nvSpPr>
        <p:spPr>
          <a:xfrm>
            <a:off x="1011875" y="2389914"/>
            <a:ext cx="3749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Insert the (K,V) into the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 </a:t>
            </a:r>
            <a:endParaRPr lang="zh-CN" altLang="en-US" dirty="0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CDCDF902-D753-D644-9505-1356386A960E}"/>
              </a:ext>
            </a:extLst>
          </p:cNvPr>
          <p:cNvGrpSpPr/>
          <p:nvPr/>
        </p:nvGrpSpPr>
        <p:grpSpPr>
          <a:xfrm>
            <a:off x="2171556" y="3185612"/>
            <a:ext cx="552413" cy="508666"/>
            <a:chOff x="2195736" y="3023566"/>
            <a:chExt cx="552413" cy="508666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3563554E-E547-E94F-8382-B657B6123168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000D83D7-89FD-CF41-8118-7184877B5A8C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01778253-ADBC-FC4C-AAF2-EA1FEC40BAA3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51215361-A30B-C741-A378-63FB3B47A5F7}"/>
                </a:ext>
              </a:extLst>
            </p:cNvPr>
            <p:cNvCxnSpPr>
              <a:stCxn id="10" idx="0"/>
              <a:endCxn id="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51BFFEBA-0423-6F4F-9A83-C51348AF2083}"/>
                </a:ext>
              </a:extLst>
            </p:cNvPr>
            <p:cNvCxnSpPr>
              <a:cxnSpLocks/>
              <a:stCxn id="10" idx="6"/>
              <a:endCxn id="1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1382225D-A23E-9D44-B478-011E85D6EF3C}"/>
                </a:ext>
              </a:extLst>
            </p:cNvPr>
            <p:cNvCxnSpPr>
              <a:cxnSpLocks/>
              <a:stCxn id="9" idx="5"/>
              <a:endCxn id="1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892B607D-C235-E04A-8665-ADB84847A024}"/>
              </a:ext>
            </a:extLst>
          </p:cNvPr>
          <p:cNvSpPr/>
          <p:nvPr/>
        </p:nvSpPr>
        <p:spPr>
          <a:xfrm>
            <a:off x="1823201" y="3864129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4C2F814-2905-FD41-8784-C97D308B33EF}"/>
              </a:ext>
            </a:extLst>
          </p:cNvPr>
          <p:cNvSpPr/>
          <p:nvPr/>
        </p:nvSpPr>
        <p:spPr>
          <a:xfrm>
            <a:off x="469084" y="3136241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(K,V)</a:t>
            </a:r>
            <a:endParaRPr lang="zh-CN" altLang="en-US" dirty="0"/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13291B42-36DD-2F4A-B62F-D54929A63125}"/>
              </a:ext>
            </a:extLst>
          </p:cNvPr>
          <p:cNvSpPr/>
          <p:nvPr/>
        </p:nvSpPr>
        <p:spPr>
          <a:xfrm>
            <a:off x="1143000" y="2942814"/>
            <a:ext cx="1113140" cy="431503"/>
          </a:xfrm>
          <a:custGeom>
            <a:avLst/>
            <a:gdLst>
              <a:gd name="connsiteX0" fmla="*/ 0 w 1117600"/>
              <a:gd name="connsiteY0" fmla="*/ 368209 h 402426"/>
              <a:gd name="connsiteX1" fmla="*/ 431800 w 1117600"/>
              <a:gd name="connsiteY1" fmla="*/ 368209 h 402426"/>
              <a:gd name="connsiteX2" fmla="*/ 419100 w 1117600"/>
              <a:gd name="connsiteY2" fmla="*/ 12609 h 402426"/>
              <a:gd name="connsiteX3" fmla="*/ 1117600 w 1117600"/>
              <a:gd name="connsiteY3" fmla="*/ 114209 h 402426"/>
              <a:gd name="connsiteX0" fmla="*/ 0 w 1113140"/>
              <a:gd name="connsiteY0" fmla="*/ 362132 h 396349"/>
              <a:gd name="connsiteX1" fmla="*/ 431800 w 1113140"/>
              <a:gd name="connsiteY1" fmla="*/ 362132 h 396349"/>
              <a:gd name="connsiteX2" fmla="*/ 419100 w 1113140"/>
              <a:gd name="connsiteY2" fmla="*/ 6532 h 396349"/>
              <a:gd name="connsiteX3" fmla="*/ 1113140 w 1113140"/>
              <a:gd name="connsiteY3" fmla="*/ 210723 h 396349"/>
              <a:gd name="connsiteX0" fmla="*/ 0 w 1113140"/>
              <a:gd name="connsiteY0" fmla="*/ 397286 h 431503"/>
              <a:gd name="connsiteX1" fmla="*/ 431800 w 1113140"/>
              <a:gd name="connsiteY1" fmla="*/ 397286 h 431503"/>
              <a:gd name="connsiteX2" fmla="*/ 419100 w 1113140"/>
              <a:gd name="connsiteY2" fmla="*/ 41686 h 431503"/>
              <a:gd name="connsiteX3" fmla="*/ 1113140 w 1113140"/>
              <a:gd name="connsiteY3" fmla="*/ 245877 h 431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140" h="431503">
                <a:moveTo>
                  <a:pt x="0" y="397286"/>
                </a:moveTo>
                <a:cubicBezTo>
                  <a:pt x="180975" y="426919"/>
                  <a:pt x="361950" y="456553"/>
                  <a:pt x="431800" y="397286"/>
                </a:cubicBezTo>
                <a:cubicBezTo>
                  <a:pt x="501650" y="338019"/>
                  <a:pt x="304800" y="84019"/>
                  <a:pt x="419100" y="41686"/>
                </a:cubicBezTo>
                <a:cubicBezTo>
                  <a:pt x="533400" y="-647"/>
                  <a:pt x="1035143" y="-84798"/>
                  <a:pt x="1113140" y="24587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CF55167-A84B-AB49-A655-6D5F6FCCFDB1}"/>
              </a:ext>
            </a:extLst>
          </p:cNvPr>
          <p:cNvGrpSpPr/>
          <p:nvPr/>
        </p:nvGrpSpPr>
        <p:grpSpPr>
          <a:xfrm>
            <a:off x="611560" y="4585692"/>
            <a:ext cx="360000" cy="369332"/>
            <a:chOff x="683568" y="2848168"/>
            <a:chExt cx="360000" cy="369332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BEC0399D-4181-244D-BCE0-630EC73C74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86809B3-ABB9-0044-A559-DF4A9FB5607F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2</a:t>
              </a:r>
              <a:endParaRPr lang="zh-CN" altLang="en-US" dirty="0"/>
            </a:p>
          </p:txBody>
        </p:sp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id="{27042BF9-5D74-2F46-B019-4F9A37FB5E79}"/>
              </a:ext>
            </a:extLst>
          </p:cNvPr>
          <p:cNvSpPr/>
          <p:nvPr/>
        </p:nvSpPr>
        <p:spPr>
          <a:xfrm>
            <a:off x="1011875" y="4598613"/>
            <a:ext cx="54938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check whether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 exceeds some threshold, </a:t>
            </a:r>
          </a:p>
          <a:p>
            <a:r>
              <a:rPr kumimoji="1" lang="en-US" altLang="zh-CN" dirty="0"/>
              <a:t>If so, flush it to a new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</a:t>
            </a:r>
            <a:endParaRPr lang="zh-CN" altLang="en-US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E3DBABDE-7682-1C4B-97CC-50E81A7A1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656" y="2776891"/>
            <a:ext cx="1249125" cy="822953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60316EE6-DD23-8B4A-BA7E-681C088AA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7581" y="343118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B619FDD3-A5B6-3F4B-87A4-159D4ED74B33}"/>
              </a:ext>
            </a:extLst>
          </p:cNvPr>
          <p:cNvSpPr/>
          <p:nvPr/>
        </p:nvSpPr>
        <p:spPr>
          <a:xfrm>
            <a:off x="4415769" y="3861666"/>
            <a:ext cx="1043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SSTable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64203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DC6F05-0F02-E844-AB00-E06EA47C0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maintain </a:t>
            </a:r>
            <a:r>
              <a:rPr kumimoji="1" lang="en-US" altLang="zh-CN" dirty="0" err="1"/>
              <a:t>SSTable</a:t>
            </a:r>
            <a:r>
              <a:rPr kumimoji="1" lang="en-US" altLang="zh-CN" dirty="0"/>
              <a:t> with sequential writes?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15381B-88B4-544E-ABCC-AF1A16C7F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152128"/>
          </a:xfrm>
        </p:spPr>
        <p:txBody>
          <a:bodyPr/>
          <a:lstStyle/>
          <a:p>
            <a:r>
              <a:rPr kumimoji="1" lang="en-US" altLang="zh-CN" dirty="0"/>
              <a:t>Use a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an in-memory sorted data structure (e.g., red-black Tree)</a:t>
            </a:r>
          </a:p>
          <a:p>
            <a:r>
              <a:rPr kumimoji="1" lang="en-US" altLang="zh-CN" dirty="0"/>
              <a:t>Example</a:t>
            </a:r>
            <a:r>
              <a:rPr kumimoji="1" lang="en-US" altLang="zh-CN" b="0" dirty="0"/>
              <a:t>: insert a (K, V) into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46D685-6013-5241-83FC-4DC624B3D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D2C720F-DC4E-7749-ACFC-E3ED253E8A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096944"/>
            <a:ext cx="1249125" cy="82295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FECBEF3-1464-1449-9658-27462325A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530" y="299525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0A69AC1C-ADBC-474C-A262-66B4DF254543}"/>
              </a:ext>
            </a:extLst>
          </p:cNvPr>
          <p:cNvSpPr/>
          <p:nvPr/>
        </p:nvSpPr>
        <p:spPr>
          <a:xfrm>
            <a:off x="6340232" y="3466216"/>
            <a:ext cx="1159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SSTables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BF90F3A-98AB-8B44-9E34-5364DC1974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593" y="299525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7600E39-D795-C84E-9926-6BD11AB97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0703" y="299525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6A722703-413E-8545-AE18-21494F71BA9E}"/>
              </a:ext>
            </a:extLst>
          </p:cNvPr>
          <p:cNvGrpSpPr/>
          <p:nvPr/>
        </p:nvGrpSpPr>
        <p:grpSpPr>
          <a:xfrm>
            <a:off x="705576" y="2444846"/>
            <a:ext cx="360000" cy="369332"/>
            <a:chOff x="683568" y="2848168"/>
            <a:chExt cx="360000" cy="36933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25863D9D-D1EB-EC43-8633-FA9C9C9FAF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777C8B5-09E6-A141-8CBC-99249BFA9200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3</a:t>
              </a:r>
              <a:endParaRPr lang="zh-CN" altLang="en-US" dirty="0"/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23BDE454-5D7F-E044-8EC5-20DC306B5530}"/>
              </a:ext>
            </a:extLst>
          </p:cNvPr>
          <p:cNvSpPr/>
          <p:nvPr/>
        </p:nvSpPr>
        <p:spPr>
          <a:xfrm>
            <a:off x="1134634" y="2352513"/>
            <a:ext cx="39311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What if there are too many </a:t>
            </a:r>
            <a:r>
              <a:rPr kumimoji="1" lang="en-US" altLang="zh-CN" dirty="0" err="1"/>
              <a:t>SSTables</a:t>
            </a:r>
            <a:r>
              <a:rPr kumimoji="1" lang="en-US" altLang="zh-CN" dirty="0"/>
              <a:t>?</a:t>
            </a:r>
          </a:p>
          <a:p>
            <a:r>
              <a:rPr kumimoji="1" lang="en-US" altLang="zh-CN" dirty="0"/>
              <a:t>We can </a:t>
            </a:r>
            <a:r>
              <a:rPr kumimoji="1" lang="en-US" altLang="zh-CN" b="1" dirty="0">
                <a:solidFill>
                  <a:srgbClr val="BE374B"/>
                </a:solidFill>
              </a:rPr>
              <a:t>merge &amp; compact </a:t>
            </a:r>
            <a:r>
              <a:rPr kumimoji="1" lang="en-US" altLang="zh-CN" dirty="0"/>
              <a:t>them as we have done before with segmented log files 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BE974C6-CE7F-2342-84BF-85B9C2B0B6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530" y="397540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E7EEC9D-5775-944D-A65D-1701AC751E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593" y="397540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椭圆 16">
            <a:extLst>
              <a:ext uri="{FF2B5EF4-FFF2-40B4-BE49-F238E27FC236}">
                <a16:creationId xmlns:a16="http://schemas.microsoft.com/office/drawing/2014/main" id="{7CF4662D-C9C4-A64E-BE8A-5811C28EA92B}"/>
              </a:ext>
            </a:extLst>
          </p:cNvPr>
          <p:cNvSpPr/>
          <p:nvPr/>
        </p:nvSpPr>
        <p:spPr>
          <a:xfrm>
            <a:off x="6608720" y="2827755"/>
            <a:ext cx="1042759" cy="657683"/>
          </a:xfrm>
          <a:prstGeom prst="ellipse">
            <a:avLst/>
          </a:prstGeom>
          <a:noFill/>
          <a:ln w="2540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任意形状 17">
            <a:extLst>
              <a:ext uri="{FF2B5EF4-FFF2-40B4-BE49-F238E27FC236}">
                <a16:creationId xmlns:a16="http://schemas.microsoft.com/office/drawing/2014/main" id="{684A241E-29BF-EA49-B621-CECA66D0342A}"/>
              </a:ext>
            </a:extLst>
          </p:cNvPr>
          <p:cNvSpPr/>
          <p:nvPr/>
        </p:nvSpPr>
        <p:spPr>
          <a:xfrm>
            <a:off x="7170234" y="3434576"/>
            <a:ext cx="603712" cy="869974"/>
          </a:xfrm>
          <a:custGeom>
            <a:avLst/>
            <a:gdLst>
              <a:gd name="connsiteX0" fmla="*/ 278781 w 603712"/>
              <a:gd name="connsiteY0" fmla="*/ 0 h 869974"/>
              <a:gd name="connsiteX1" fmla="*/ 568712 w 603712"/>
              <a:gd name="connsiteY1" fmla="*/ 323385 h 869974"/>
              <a:gd name="connsiteX2" fmla="*/ 535259 w 603712"/>
              <a:gd name="connsiteY2" fmla="*/ 825190 h 869974"/>
              <a:gd name="connsiteX3" fmla="*/ 0 w 603712"/>
              <a:gd name="connsiteY3" fmla="*/ 814039 h 869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712" h="869974">
                <a:moveTo>
                  <a:pt x="278781" y="0"/>
                </a:moveTo>
                <a:cubicBezTo>
                  <a:pt x="402373" y="92926"/>
                  <a:pt x="525966" y="185853"/>
                  <a:pt x="568712" y="323385"/>
                </a:cubicBezTo>
                <a:cubicBezTo>
                  <a:pt x="611458" y="460917"/>
                  <a:pt x="630044" y="743414"/>
                  <a:pt x="535259" y="825190"/>
                </a:cubicBezTo>
                <a:cubicBezTo>
                  <a:pt x="440474" y="906966"/>
                  <a:pt x="220237" y="860502"/>
                  <a:pt x="0" y="81403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29BF64F-DACF-AB43-9EED-BCADE5B9BC65}"/>
              </a:ext>
            </a:extLst>
          </p:cNvPr>
          <p:cNvSpPr/>
          <p:nvPr/>
        </p:nvSpPr>
        <p:spPr>
          <a:xfrm>
            <a:off x="7107797" y="3790741"/>
            <a:ext cx="199285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Merge &amp; compact</a:t>
            </a:r>
            <a:endParaRPr lang="zh-CN" altLang="en-US" dirty="0"/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33A40875-586D-02F5-D40C-AD3C4FEA7E32}"/>
              </a:ext>
            </a:extLst>
          </p:cNvPr>
          <p:cNvSpPr/>
          <p:nvPr/>
        </p:nvSpPr>
        <p:spPr>
          <a:xfrm>
            <a:off x="356600" y="4101655"/>
            <a:ext cx="5512648" cy="83099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Using a </a:t>
            </a:r>
            <a:r>
              <a:rPr lang="en-US" altLang="zh-CN" sz="2400" dirty="0" err="1">
                <a:latin typeface="Candara" pitchFamily="34" charset="0"/>
                <a:ea typeface="Verdana" pitchFamily="34" charset="0"/>
                <a:cs typeface="Verdana" pitchFamily="34" charset="0"/>
              </a:rPr>
              <a:t>MemTable</a:t>
            </a:r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 is essentially an optimization technique called </a:t>
            </a:r>
            <a:r>
              <a:rPr lang="en-US" altLang="zh-CN" sz="2400" b="1" dirty="0">
                <a:solidFill>
                  <a:srgbClr val="C00000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batching</a:t>
            </a:r>
            <a:endParaRPr lang="zh-CN" altLang="en-US" sz="2000" b="1" dirty="0">
              <a:solidFill>
                <a:srgbClr val="C00000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00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04C828-704C-BC4B-BCBF-5063EBF50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Reads with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 + </a:t>
            </a:r>
            <a:r>
              <a:rPr kumimoji="1" lang="en-US" altLang="zh-CN" dirty="0" err="1"/>
              <a:t>SSTable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46C97D-2812-FE4A-A265-69237AADB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808312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b="0" dirty="0"/>
              <a:t>Checks the </a:t>
            </a:r>
            <a:r>
              <a:rPr kumimoji="1" lang="en-US" altLang="zh-CN" b="0" dirty="0" err="1"/>
              <a:t>MemTable</a:t>
            </a:r>
            <a:r>
              <a:rPr kumimoji="1" lang="en-US" altLang="zh-CN" b="0" dirty="0"/>
              <a:t> 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If misses, checks the latest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pPr marL="342900" indent="-342900">
              <a:buAutoNum type="arabicPeriod"/>
            </a:pPr>
            <a:r>
              <a:rPr kumimoji="1" lang="en-US" altLang="zh-CN" b="0" dirty="0"/>
              <a:t>If still misses, checks the next older </a:t>
            </a:r>
            <a:r>
              <a:rPr kumimoji="1" lang="en-US" altLang="zh-CN" b="0" dirty="0" err="1"/>
              <a:t>SSTable</a:t>
            </a:r>
            <a:endParaRPr kumimoji="1" lang="en-US" altLang="zh-CN" b="0" dirty="0"/>
          </a:p>
          <a:p>
            <a:pPr marL="342900" indent="-342900">
              <a:buAutoNum type="arabicPeriod"/>
            </a:pPr>
            <a:r>
              <a:rPr kumimoji="1" lang="en-US" altLang="zh-CN" b="0" dirty="0"/>
              <a:t>… </a:t>
            </a:r>
          </a:p>
          <a:p>
            <a:r>
              <a:rPr kumimoji="1" lang="en-US" altLang="zh-CN" dirty="0"/>
              <a:t>Optimization</a:t>
            </a:r>
            <a:r>
              <a:rPr kumimoji="1" lang="en-US" altLang="zh-CN" b="0" dirty="0"/>
              <a:t>: keep a sparse in-memory index on each </a:t>
            </a:r>
            <a:r>
              <a:rPr kumimoji="1" lang="en-US" altLang="zh-CN" b="0" dirty="0" err="1"/>
              <a:t>SSTable</a:t>
            </a:r>
            <a:r>
              <a:rPr kumimoji="1" lang="en-US" altLang="zh-CN" b="0" dirty="0"/>
              <a:t> to accelerate the lookup </a:t>
            </a:r>
          </a:p>
          <a:p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4CBEF0-6E41-1D48-898B-B03CF622B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E220EF1-701A-4E48-9FBB-A3CAB61920AD}"/>
              </a:ext>
            </a:extLst>
          </p:cNvPr>
          <p:cNvGrpSpPr/>
          <p:nvPr/>
        </p:nvGrpSpPr>
        <p:grpSpPr>
          <a:xfrm>
            <a:off x="1619672" y="4503644"/>
            <a:ext cx="552413" cy="508666"/>
            <a:chOff x="2195736" y="3023566"/>
            <a:chExt cx="552413" cy="508666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769FD29D-F472-824A-8CF6-4DF8C983FB83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BFFEAA45-EB5D-4445-9987-1A76533A3BF8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5C592170-4848-CA4A-97C9-0CB92087A389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FD443FA8-CBAC-8E42-A1BB-227DFE6835D1}"/>
                </a:ext>
              </a:extLst>
            </p:cNvPr>
            <p:cNvCxnSpPr>
              <a:stCxn id="7" idx="0"/>
              <a:endCxn id="6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E09CEF18-8D52-3F49-B726-519620E49B6E}"/>
                </a:ext>
              </a:extLst>
            </p:cNvPr>
            <p:cNvCxnSpPr>
              <a:cxnSpLocks/>
              <a:stCxn id="7" idx="6"/>
              <a:endCxn id="8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68CF114E-DC06-9742-AF0F-FD77C58C78FF}"/>
                </a:ext>
              </a:extLst>
            </p:cNvPr>
            <p:cNvCxnSpPr>
              <a:cxnSpLocks/>
              <a:stCxn id="6" idx="5"/>
              <a:endCxn id="8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2F14E8FC-33F5-B847-9581-86C86985E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0C32513-28A2-4F4A-BA9C-72823C880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0847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C282F77-0FA2-744C-A3D1-4365C4835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46084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523A8B5-44B2-CE4E-8F56-71D5ECCBC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136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FBF15C5F-D2EC-EB47-B30C-330704649070}"/>
              </a:ext>
            </a:extLst>
          </p:cNvPr>
          <p:cNvSpPr/>
          <p:nvPr/>
        </p:nvSpPr>
        <p:spPr>
          <a:xfrm>
            <a:off x="5164578" y="4365979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600" dirty="0"/>
              <a:t>…</a:t>
            </a:r>
            <a:endParaRPr lang="zh-CN" altLang="en-US" sz="36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E018D0D-6F33-3942-BA43-92D05F3AEB48}"/>
              </a:ext>
            </a:extLst>
          </p:cNvPr>
          <p:cNvSpPr/>
          <p:nvPr/>
        </p:nvSpPr>
        <p:spPr>
          <a:xfrm>
            <a:off x="1247137" y="5084044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3EDCA1B-5DC9-3047-B656-8799934BBF33}"/>
              </a:ext>
            </a:extLst>
          </p:cNvPr>
          <p:cNvSpPr/>
          <p:nvPr/>
        </p:nvSpPr>
        <p:spPr>
          <a:xfrm>
            <a:off x="3482196" y="5084044"/>
            <a:ext cx="1159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SSTables</a:t>
            </a:r>
            <a:endParaRPr lang="zh-CN" altLang="en-US" dirty="0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0E3EE372-060C-1D47-8E3C-907EFFF2F855}"/>
              </a:ext>
            </a:extLst>
          </p:cNvPr>
          <p:cNvSpPr/>
          <p:nvPr/>
        </p:nvSpPr>
        <p:spPr>
          <a:xfrm>
            <a:off x="2062976" y="4247733"/>
            <a:ext cx="68022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0CECFFD8-E9AB-004B-ABF2-4291BCB14110}"/>
              </a:ext>
            </a:extLst>
          </p:cNvPr>
          <p:cNvSpPr/>
          <p:nvPr/>
        </p:nvSpPr>
        <p:spPr>
          <a:xfrm>
            <a:off x="2887191" y="4267061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任意形状 22">
            <a:extLst>
              <a:ext uri="{FF2B5EF4-FFF2-40B4-BE49-F238E27FC236}">
                <a16:creationId xmlns:a16="http://schemas.microsoft.com/office/drawing/2014/main" id="{B802E5F5-D11E-C04F-B4C0-629A34B394D4}"/>
              </a:ext>
            </a:extLst>
          </p:cNvPr>
          <p:cNvSpPr/>
          <p:nvPr/>
        </p:nvSpPr>
        <p:spPr>
          <a:xfrm>
            <a:off x="3519010" y="4251603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任意形状 23">
            <a:extLst>
              <a:ext uri="{FF2B5EF4-FFF2-40B4-BE49-F238E27FC236}">
                <a16:creationId xmlns:a16="http://schemas.microsoft.com/office/drawing/2014/main" id="{E0D85A14-2256-BC4C-8E69-F946BF8C7EBD}"/>
              </a:ext>
            </a:extLst>
          </p:cNvPr>
          <p:cNvSpPr/>
          <p:nvPr/>
        </p:nvSpPr>
        <p:spPr>
          <a:xfrm>
            <a:off x="4189653" y="4242493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任意形状 26">
            <a:extLst>
              <a:ext uri="{FF2B5EF4-FFF2-40B4-BE49-F238E27FC236}">
                <a16:creationId xmlns:a16="http://schemas.microsoft.com/office/drawing/2014/main" id="{C39A5284-7A71-CE45-8294-9BAB32F8F18F}"/>
              </a:ext>
            </a:extLst>
          </p:cNvPr>
          <p:cNvSpPr/>
          <p:nvPr/>
        </p:nvSpPr>
        <p:spPr>
          <a:xfrm>
            <a:off x="1230524" y="4237428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B62CAB6E-ACCC-7C44-A1E7-CD32157AF761}"/>
              </a:ext>
            </a:extLst>
          </p:cNvPr>
          <p:cNvGrpSpPr/>
          <p:nvPr/>
        </p:nvGrpSpPr>
        <p:grpSpPr>
          <a:xfrm>
            <a:off x="1220817" y="3813192"/>
            <a:ext cx="360000" cy="369332"/>
            <a:chOff x="683568" y="2848168"/>
            <a:chExt cx="360000" cy="369332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87083BFC-E812-2B46-8793-27AD2AEA2B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96DB8870-7C3A-8343-A5F4-6AFBD69F0F9F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1</a:t>
              </a:r>
              <a:endParaRPr lang="zh-CN" altLang="en-US" dirty="0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0B68504F-4F69-A148-B608-8644AC05ACAB}"/>
              </a:ext>
            </a:extLst>
          </p:cNvPr>
          <p:cNvGrpSpPr/>
          <p:nvPr/>
        </p:nvGrpSpPr>
        <p:grpSpPr>
          <a:xfrm>
            <a:off x="2187981" y="3813192"/>
            <a:ext cx="360000" cy="369332"/>
            <a:chOff x="683568" y="2848168"/>
            <a:chExt cx="360000" cy="369332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3EA49C11-6C86-A940-89AD-29FB252FC4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22248664-6535-6F4F-B8C2-97C631D6AAB8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F7040946-7949-0A4E-AF78-80574BA39EE8}"/>
              </a:ext>
            </a:extLst>
          </p:cNvPr>
          <p:cNvGrpSpPr/>
          <p:nvPr/>
        </p:nvGrpSpPr>
        <p:grpSpPr>
          <a:xfrm>
            <a:off x="2910143" y="3813192"/>
            <a:ext cx="360000" cy="369332"/>
            <a:chOff x="683568" y="2848168"/>
            <a:chExt cx="360000" cy="369332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9A00AFD1-697E-8C40-AA45-D1DC7E2B12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FBA27E4D-7850-9041-B290-0989DE97BC4B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3</a:t>
              </a:r>
              <a:endParaRPr lang="zh-CN" altLang="en-US" dirty="0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648757B7-4E74-D44D-BC0A-15E315B4AF38}"/>
              </a:ext>
            </a:extLst>
          </p:cNvPr>
          <p:cNvGrpSpPr/>
          <p:nvPr/>
        </p:nvGrpSpPr>
        <p:grpSpPr>
          <a:xfrm>
            <a:off x="3555333" y="3813192"/>
            <a:ext cx="360000" cy="369332"/>
            <a:chOff x="683568" y="2848168"/>
            <a:chExt cx="360000" cy="369332"/>
          </a:xfrm>
        </p:grpSpPr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C1167736-DB69-C247-9BCB-51A26C9C06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2192B1B7-2090-5146-8D1F-DBFA52672FC5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4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313990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526704-5133-B6DD-50CB-749F2F6FE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Organizing </a:t>
            </a:r>
            <a:r>
              <a:rPr kumimoji="1" lang="en-US" altLang="zh-CN" dirty="0" err="1"/>
              <a:t>SSTables</a:t>
            </a:r>
            <a:r>
              <a:rPr kumimoji="1" lang="en-US" altLang="zh-CN" dirty="0"/>
              <a:t> sequentially has several drawbacks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3FED49-2FC1-9F56-3C1C-15D180F87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368152"/>
          </a:xfrm>
        </p:spPr>
        <p:txBody>
          <a:bodyPr/>
          <a:lstStyle/>
          <a:p>
            <a:r>
              <a:rPr kumimoji="1" lang="en-US" altLang="zh-CN" dirty="0"/>
              <a:t>#1. Finding the old value is slow </a:t>
            </a:r>
          </a:p>
          <a:p>
            <a:r>
              <a:rPr kumimoji="1" lang="en-US" altLang="zh-CN" dirty="0"/>
              <a:t>#2. Deduplication is hard </a:t>
            </a:r>
          </a:p>
          <a:p>
            <a:r>
              <a:rPr kumimoji="1" lang="en-US" altLang="zh-CN" dirty="0"/>
              <a:t>#3.</a:t>
            </a:r>
            <a:r>
              <a:rPr kumimoji="1" lang="zh-CN" altLang="en-US" dirty="0"/>
              <a:t> </a:t>
            </a:r>
            <a:r>
              <a:rPr kumimoji="1" lang="en-US" altLang="zh-CN" dirty="0"/>
              <a:t>Range</a:t>
            </a:r>
            <a:r>
              <a:rPr kumimoji="1" lang="zh-CN" altLang="en-US" dirty="0"/>
              <a:t> </a:t>
            </a:r>
            <a:r>
              <a:rPr kumimoji="1" lang="en-US" altLang="zh-CN" dirty="0"/>
              <a:t>query is still inefficient (worst case needs to scan all the files)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CED1E3-03BA-F669-BD69-0F85CB8C8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AAE0DE0-CD78-BA0A-5885-A4932EE943C7}"/>
              </a:ext>
            </a:extLst>
          </p:cNvPr>
          <p:cNvGrpSpPr/>
          <p:nvPr/>
        </p:nvGrpSpPr>
        <p:grpSpPr>
          <a:xfrm>
            <a:off x="1619672" y="4503644"/>
            <a:ext cx="552413" cy="508666"/>
            <a:chOff x="2195736" y="3023566"/>
            <a:chExt cx="552413" cy="508666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5513F1D5-3CA7-F8D0-65A0-0DF712AEC671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A7D584CA-CD98-6A21-ABBB-41AA3F17EF3B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19395D27-95BF-D8F1-3F8C-EF49E0B5D9D4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0F43724C-4585-F156-76DC-36F95627B786}"/>
                </a:ext>
              </a:extLst>
            </p:cNvPr>
            <p:cNvCxnSpPr>
              <a:stCxn id="7" idx="0"/>
              <a:endCxn id="6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8EDED72C-EDE6-3DE2-61E1-CBDDB876A2E8}"/>
                </a:ext>
              </a:extLst>
            </p:cNvPr>
            <p:cNvCxnSpPr>
              <a:cxnSpLocks/>
              <a:stCxn id="7" idx="6"/>
              <a:endCxn id="8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01EBF4A4-AE5B-C1D4-EDD4-79D29AEC709F}"/>
                </a:ext>
              </a:extLst>
            </p:cNvPr>
            <p:cNvCxnSpPr>
              <a:cxnSpLocks/>
              <a:stCxn id="6" idx="5"/>
              <a:endCxn id="8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4FFA9564-EB20-E722-E034-8E02200A6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61B86DC-3197-8214-62DF-A72CE95AA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847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C45F569-608C-2B1F-EE55-46A336495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12" y="46084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EA15F1A-EF11-0B69-5BED-CCF7FB06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136" y="460640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7C507C8F-EE19-CC01-E9B4-C68AF48E9BF5}"/>
              </a:ext>
            </a:extLst>
          </p:cNvPr>
          <p:cNvSpPr/>
          <p:nvPr/>
        </p:nvSpPr>
        <p:spPr>
          <a:xfrm>
            <a:off x="5164578" y="4365979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600" dirty="0"/>
              <a:t>…</a:t>
            </a:r>
            <a:endParaRPr lang="zh-CN" altLang="en-US" sz="36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66BAFEE-9EDF-52A1-1BC3-AE86A235FE2C}"/>
              </a:ext>
            </a:extLst>
          </p:cNvPr>
          <p:cNvSpPr/>
          <p:nvPr/>
        </p:nvSpPr>
        <p:spPr>
          <a:xfrm>
            <a:off x="1247137" y="5084044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C9FD5FF-834F-15B6-CE84-789609DD0033}"/>
              </a:ext>
            </a:extLst>
          </p:cNvPr>
          <p:cNvSpPr/>
          <p:nvPr/>
        </p:nvSpPr>
        <p:spPr>
          <a:xfrm>
            <a:off x="3482196" y="5084044"/>
            <a:ext cx="1159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SSTables</a:t>
            </a:r>
            <a:endParaRPr lang="zh-CN" altLang="en-US" dirty="0"/>
          </a:p>
        </p:txBody>
      </p:sp>
      <p:sp>
        <p:nvSpPr>
          <p:cNvPr id="19" name="任意形状 18">
            <a:extLst>
              <a:ext uri="{FF2B5EF4-FFF2-40B4-BE49-F238E27FC236}">
                <a16:creationId xmlns:a16="http://schemas.microsoft.com/office/drawing/2014/main" id="{C7894F42-F60C-F99C-B077-BA1E72E626C2}"/>
              </a:ext>
            </a:extLst>
          </p:cNvPr>
          <p:cNvSpPr/>
          <p:nvPr/>
        </p:nvSpPr>
        <p:spPr>
          <a:xfrm>
            <a:off x="2062976" y="4247733"/>
            <a:ext cx="68022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A8C4BB9A-B15B-419F-24D3-EE3C93E7708F}"/>
              </a:ext>
            </a:extLst>
          </p:cNvPr>
          <p:cNvSpPr/>
          <p:nvPr/>
        </p:nvSpPr>
        <p:spPr>
          <a:xfrm>
            <a:off x="2887191" y="4267061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96995184-17BD-5849-6FC4-631025CB8866}"/>
              </a:ext>
            </a:extLst>
          </p:cNvPr>
          <p:cNvSpPr/>
          <p:nvPr/>
        </p:nvSpPr>
        <p:spPr>
          <a:xfrm>
            <a:off x="3519010" y="4251603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CBDF1EFF-ED1D-A1C0-94F8-121BE66A7A86}"/>
              </a:ext>
            </a:extLst>
          </p:cNvPr>
          <p:cNvSpPr/>
          <p:nvPr/>
        </p:nvSpPr>
        <p:spPr>
          <a:xfrm>
            <a:off x="4189653" y="4242493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任意形状 22">
            <a:extLst>
              <a:ext uri="{FF2B5EF4-FFF2-40B4-BE49-F238E27FC236}">
                <a16:creationId xmlns:a16="http://schemas.microsoft.com/office/drawing/2014/main" id="{42D598EE-7884-52AB-94C3-256A3FDC1373}"/>
              </a:ext>
            </a:extLst>
          </p:cNvPr>
          <p:cNvSpPr/>
          <p:nvPr/>
        </p:nvSpPr>
        <p:spPr>
          <a:xfrm>
            <a:off x="1230524" y="4237428"/>
            <a:ext cx="405904" cy="234269"/>
          </a:xfrm>
          <a:custGeom>
            <a:avLst/>
            <a:gdLst>
              <a:gd name="connsiteX0" fmla="*/ 0 w 680224"/>
              <a:gd name="connsiteY0" fmla="*/ 211966 h 234269"/>
              <a:gd name="connsiteX1" fmla="*/ 334536 w 680224"/>
              <a:gd name="connsiteY1" fmla="*/ 93 h 234269"/>
              <a:gd name="connsiteX2" fmla="*/ 680224 w 680224"/>
              <a:gd name="connsiteY2" fmla="*/ 234269 h 234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224" h="234269">
                <a:moveTo>
                  <a:pt x="0" y="211966"/>
                </a:moveTo>
                <a:cubicBezTo>
                  <a:pt x="110582" y="104171"/>
                  <a:pt x="221165" y="-3624"/>
                  <a:pt x="334536" y="93"/>
                </a:cubicBezTo>
                <a:cubicBezTo>
                  <a:pt x="447907" y="3810"/>
                  <a:pt x="564065" y="119039"/>
                  <a:pt x="680224" y="23426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AA8AB621-D186-5AD1-D4C6-740C9F1B5C31}"/>
              </a:ext>
            </a:extLst>
          </p:cNvPr>
          <p:cNvGrpSpPr/>
          <p:nvPr/>
        </p:nvGrpSpPr>
        <p:grpSpPr>
          <a:xfrm>
            <a:off x="1220817" y="3813192"/>
            <a:ext cx="360000" cy="369332"/>
            <a:chOff x="683568" y="2848168"/>
            <a:chExt cx="360000" cy="369332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D878059B-1337-53BA-BABE-8E7E62A84F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2A11E133-8693-2FBA-3E67-B8225E00B15B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1</a:t>
              </a:r>
              <a:endParaRPr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8FBC68B-ECB3-8335-8468-4FF5EE22440D}"/>
              </a:ext>
            </a:extLst>
          </p:cNvPr>
          <p:cNvGrpSpPr/>
          <p:nvPr/>
        </p:nvGrpSpPr>
        <p:grpSpPr>
          <a:xfrm>
            <a:off x="2187981" y="3813192"/>
            <a:ext cx="360000" cy="369332"/>
            <a:chOff x="683568" y="2848168"/>
            <a:chExt cx="360000" cy="369332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F1B27137-8F69-960F-B9FB-8374F40C14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0B965016-7901-E652-9210-BBD56FE75873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919941E-1694-F361-236E-177F09EAF097}"/>
              </a:ext>
            </a:extLst>
          </p:cNvPr>
          <p:cNvGrpSpPr/>
          <p:nvPr/>
        </p:nvGrpSpPr>
        <p:grpSpPr>
          <a:xfrm>
            <a:off x="2910143" y="3813192"/>
            <a:ext cx="360000" cy="369332"/>
            <a:chOff x="683568" y="2848168"/>
            <a:chExt cx="360000" cy="369332"/>
          </a:xfrm>
        </p:grpSpPr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A24325E1-2871-034D-3A3E-F238440982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5C0A4736-8AE1-484D-ED73-060BCD44748E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3</a:t>
              </a:r>
              <a:endParaRPr lang="zh-CN" altLang="en-US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FCDF3D8-3E3B-D72C-D055-8893453233DA}"/>
              </a:ext>
            </a:extLst>
          </p:cNvPr>
          <p:cNvGrpSpPr/>
          <p:nvPr/>
        </p:nvGrpSpPr>
        <p:grpSpPr>
          <a:xfrm>
            <a:off x="3555333" y="3813192"/>
            <a:ext cx="360000" cy="369332"/>
            <a:chOff x="683568" y="2848168"/>
            <a:chExt cx="360000" cy="369332"/>
          </a:xfrm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B494931C-8327-9AC7-B1E4-ABF84406CC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568" y="2857500"/>
              <a:ext cx="360000" cy="36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A596B121-A00F-6E75-98DC-13B8CEBC3726}"/>
                </a:ext>
              </a:extLst>
            </p:cNvPr>
            <p:cNvSpPr/>
            <p:nvPr/>
          </p:nvSpPr>
          <p:spPr>
            <a:xfrm>
              <a:off x="707115" y="2848168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4</a:t>
              </a:r>
              <a:endParaRPr lang="zh-CN" altLang="en-US" dirty="0"/>
            </a:p>
          </p:txBody>
        </p:sp>
      </p:grp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C1664DD0-D99F-35E3-A724-6C43C497EB0C}"/>
              </a:ext>
            </a:extLst>
          </p:cNvPr>
          <p:cNvCxnSpPr/>
          <p:nvPr/>
        </p:nvCxnSpPr>
        <p:spPr>
          <a:xfrm>
            <a:off x="827584" y="3597192"/>
            <a:ext cx="5400600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id="{35EE3714-A0F4-78FE-E3C5-BA5DB4194A38}"/>
              </a:ext>
            </a:extLst>
          </p:cNvPr>
          <p:cNvSpPr/>
          <p:nvPr/>
        </p:nvSpPr>
        <p:spPr>
          <a:xfrm>
            <a:off x="5797263" y="3213236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Old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296ED11-7AF8-851F-0CA4-FF6FD32CBDF5}"/>
              </a:ext>
            </a:extLst>
          </p:cNvPr>
          <p:cNvSpPr/>
          <p:nvPr/>
        </p:nvSpPr>
        <p:spPr>
          <a:xfrm>
            <a:off x="453629" y="3213236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New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947454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9D3BCC-2286-0D49-BDB1-2A18A3F18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Step #7: LSM trees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72D14A-FDBC-ED4F-A66C-E7EC56E4F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405628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The famous </a:t>
            </a:r>
            <a:r>
              <a:rPr kumimoji="1" lang="en-US" altLang="zh-CN" b="1" dirty="0">
                <a:solidFill>
                  <a:srgbClr val="BE374B"/>
                </a:solidFill>
              </a:rPr>
              <a:t>L</a:t>
            </a:r>
            <a:r>
              <a:rPr kumimoji="1" lang="en-US" altLang="zh-CN" dirty="0"/>
              <a:t>og-</a:t>
            </a:r>
            <a:r>
              <a:rPr kumimoji="1" lang="en-US" altLang="zh-CN" b="1" dirty="0">
                <a:solidFill>
                  <a:srgbClr val="BE374B"/>
                </a:solidFill>
              </a:rPr>
              <a:t>s</a:t>
            </a:r>
            <a:r>
              <a:rPr kumimoji="1" lang="en-US" altLang="zh-CN" dirty="0"/>
              <a:t>tructured </a:t>
            </a:r>
            <a:r>
              <a:rPr kumimoji="1" lang="en-US" altLang="zh-CN" b="1" dirty="0">
                <a:solidFill>
                  <a:srgbClr val="BE374B"/>
                </a:solidFill>
              </a:rPr>
              <a:t>m</a:t>
            </a:r>
            <a:r>
              <a:rPr kumimoji="1" lang="en-US" altLang="zh-CN" dirty="0"/>
              <a:t>erge tree </a:t>
            </a:r>
          </a:p>
          <a:p>
            <a:pPr lvl="1"/>
            <a:r>
              <a:rPr kumimoji="1" lang="en-US" altLang="zh-CN" dirty="0"/>
              <a:t>Organize </a:t>
            </a:r>
            <a:r>
              <a:rPr kumimoji="1" lang="en-US" altLang="zh-CN" dirty="0" err="1"/>
              <a:t>SSTables</a:t>
            </a:r>
            <a:r>
              <a:rPr kumimoji="1" lang="en-US" altLang="zh-CN" dirty="0"/>
              <a:t> as a hierarchy of trees </a:t>
            </a:r>
          </a:p>
          <a:p>
            <a:r>
              <a:rPr kumimoji="1" lang="en-US" altLang="zh-CN" dirty="0"/>
              <a:t>Each layer has the entire KVS data of some time 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B1ABF52-EC4C-E04F-8899-E14F378A4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887" y="329274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8CA5405-909B-AA46-82DF-53B87E867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079" y="328954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95C00DB-5E5D-194D-B790-9E1C91309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389875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5A49713-FEB7-044B-84B3-B37A92791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611" y="389555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FE45DAE-5989-3C47-94B7-69C4E2313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920" y="390626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924DED2-BCA0-4647-A6E5-7A78896AC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112" y="390307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AF59778-A348-734E-A2E1-6CD71FC4F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227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ADE2F1D-ACF0-014B-B8BB-E97544030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459840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1FA8F7F-675E-194F-8CED-C7F203D0B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722" y="459526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B2A025B-9B63-A744-A0F6-F8AB1116E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031" y="46059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F384DCB-B741-DA4E-8222-006DF97B2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223" y="460278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3B45C1C-8651-BF40-9ED1-881ECEFB2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93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E629A16D-C9F6-544D-A660-3FD96CFE7F46}"/>
              </a:ext>
            </a:extLst>
          </p:cNvPr>
          <p:cNvSpPr/>
          <p:nvPr/>
        </p:nvSpPr>
        <p:spPr>
          <a:xfrm>
            <a:off x="5521165" y="5117998"/>
            <a:ext cx="1185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LSM Tree</a:t>
            </a:r>
            <a:endParaRPr lang="zh-CN" altLang="en-US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40CE63F-B931-124B-A079-646BCD0324BF}"/>
              </a:ext>
            </a:extLst>
          </p:cNvPr>
          <p:cNvGrpSpPr/>
          <p:nvPr/>
        </p:nvGrpSpPr>
        <p:grpSpPr>
          <a:xfrm>
            <a:off x="5768507" y="2544075"/>
            <a:ext cx="552413" cy="508666"/>
            <a:chOff x="2195736" y="3023566"/>
            <a:chExt cx="552413" cy="508666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E5AE99CE-AC59-D04F-822B-F038107F6ED5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51BDFDB5-3FB0-9741-96D4-6DFA13613BB3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D52ACF7F-AA86-2E42-924C-69EDA36FB0AF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768CFF0F-A081-DA4F-B716-D936E5E95A4B}"/>
                </a:ext>
              </a:extLst>
            </p:cNvPr>
            <p:cNvCxnSpPr>
              <a:stCxn id="30" idx="0"/>
              <a:endCxn id="2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2C9162B9-F91F-4446-8AD5-2B018D6B8BB6}"/>
                </a:ext>
              </a:extLst>
            </p:cNvPr>
            <p:cNvCxnSpPr>
              <a:cxnSpLocks/>
              <a:stCxn id="30" idx="6"/>
              <a:endCxn id="3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DA618D77-E0E8-4B4F-AB59-4217EC4E863E}"/>
                </a:ext>
              </a:extLst>
            </p:cNvPr>
            <p:cNvCxnSpPr>
              <a:cxnSpLocks/>
              <a:stCxn id="29" idx="5"/>
              <a:endCxn id="3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CDD53E22-91DF-FE48-B199-7A42EA3DEBA1}"/>
              </a:ext>
            </a:extLst>
          </p:cNvPr>
          <p:cNvSpPr/>
          <p:nvPr/>
        </p:nvSpPr>
        <p:spPr>
          <a:xfrm>
            <a:off x="4315239" y="2575409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FDD9A7F-FEA8-BB4F-A79A-91EF0D705DED}"/>
              </a:ext>
            </a:extLst>
          </p:cNvPr>
          <p:cNvSpPr/>
          <p:nvPr/>
        </p:nvSpPr>
        <p:spPr>
          <a:xfrm>
            <a:off x="4851950" y="319285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L0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1BAB187-9C6C-934B-BDBE-07014A6EFB05}"/>
              </a:ext>
            </a:extLst>
          </p:cNvPr>
          <p:cNvSpPr/>
          <p:nvPr/>
        </p:nvSpPr>
        <p:spPr>
          <a:xfrm>
            <a:off x="4455409" y="392562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L1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83C5A502-F0F4-E947-92FB-454C56D8F6AE}"/>
              </a:ext>
            </a:extLst>
          </p:cNvPr>
          <p:cNvSpPr/>
          <p:nvPr/>
        </p:nvSpPr>
        <p:spPr>
          <a:xfrm>
            <a:off x="3904405" y="4621071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L2</a:t>
            </a:r>
            <a:endParaRPr lang="zh-CN" altLang="en-US" dirty="0"/>
          </a:p>
        </p:txBody>
      </p: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4B2C0942-6C73-094D-A6B7-64596691BE7E}"/>
              </a:ext>
            </a:extLst>
          </p:cNvPr>
          <p:cNvCxnSpPr/>
          <p:nvPr/>
        </p:nvCxnSpPr>
        <p:spPr>
          <a:xfrm flipV="1">
            <a:off x="8316416" y="2544075"/>
            <a:ext cx="0" cy="25739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>
            <a:extLst>
              <a:ext uri="{FF2B5EF4-FFF2-40B4-BE49-F238E27FC236}">
                <a16:creationId xmlns:a16="http://schemas.microsoft.com/office/drawing/2014/main" id="{E5FCACB6-3834-4542-87DC-BBED02157334}"/>
              </a:ext>
            </a:extLst>
          </p:cNvPr>
          <p:cNvSpPr/>
          <p:nvPr/>
        </p:nvSpPr>
        <p:spPr>
          <a:xfrm>
            <a:off x="7993250" y="211729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New</a:t>
            </a:r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C1643A1-46A7-8146-9E48-CA1F94C1080B}"/>
              </a:ext>
            </a:extLst>
          </p:cNvPr>
          <p:cNvSpPr/>
          <p:nvPr/>
        </p:nvSpPr>
        <p:spPr>
          <a:xfrm>
            <a:off x="8029497" y="5116802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Old</a:t>
            </a:r>
            <a:endParaRPr lang="zh-CN" altLang="en-US" dirty="0"/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E5F16EF-A35B-A849-8E50-39034FCF9AF1}"/>
              </a:ext>
            </a:extLst>
          </p:cNvPr>
          <p:cNvSpPr txBox="1">
            <a:spLocks/>
          </p:cNvSpPr>
          <p:nvPr/>
        </p:nvSpPr>
        <p:spPr>
          <a:xfrm>
            <a:off x="413318" y="2421463"/>
            <a:ext cx="3666037" cy="2819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kumimoji="1" lang="en-US" altLang="zh-CN" dirty="0"/>
              <a:t>Each layer has maximum size</a:t>
            </a:r>
          </a:p>
          <a:p>
            <a:pPr lvl="1"/>
            <a:r>
              <a:rPr kumimoji="1" lang="en-US" altLang="zh-CN" dirty="0"/>
              <a:t>Except</a:t>
            </a:r>
            <a:r>
              <a:rPr kumimoji="1" lang="zh-CN" altLang="en-US" dirty="0"/>
              <a:t> </a:t>
            </a:r>
            <a:r>
              <a:rPr kumimoji="1" lang="en-US" altLang="zh-CN" dirty="0"/>
              <a:t>L0, all files in layers are </a:t>
            </a:r>
            <a:r>
              <a:rPr kumimoji="1" lang="en-US" altLang="zh-CN" b="1" dirty="0">
                <a:solidFill>
                  <a:srgbClr val="C00000"/>
                </a:solidFill>
              </a:rPr>
              <a:t>sorted, and does not have duplicated keys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Except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L0, keys in each layer is </a:t>
            </a:r>
            <a:r>
              <a:rPr kumimoji="1" lang="en-US" altLang="zh-CN" b="1" dirty="0">
                <a:solidFill>
                  <a:srgbClr val="BD374B"/>
                </a:solidFill>
              </a:rPr>
              <a:t>sorted</a:t>
            </a:r>
            <a:r>
              <a:rPr kumimoji="1" lang="en-US" altLang="zh-CN" dirty="0">
                <a:solidFill>
                  <a:schemeClr val="tx1"/>
                </a:solidFill>
              </a:rPr>
              <a:t> according to the </a:t>
            </a:r>
            <a:r>
              <a:rPr kumimoji="1" lang="en-US" altLang="zh-CN" dirty="0" err="1">
                <a:solidFill>
                  <a:schemeClr val="tx1"/>
                </a:solidFill>
              </a:rPr>
              <a:t>SSTable</a:t>
            </a:r>
            <a:r>
              <a:rPr kumimoji="1" lang="en-US" altLang="zh-CN" dirty="0">
                <a:solidFill>
                  <a:schemeClr val="tx1"/>
                </a:solidFill>
              </a:rPr>
              <a:t> 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29935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0EE48E-C586-0DBC-D3FD-CF33A485E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Hierarchy can speed up old value lookup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F7BDE9-D0AD-1938-1454-158C38A39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7"/>
            <a:ext cx="6635080" cy="4471925"/>
          </a:xfrm>
        </p:spPr>
        <p:txBody>
          <a:bodyPr/>
          <a:lstStyle/>
          <a:p>
            <a:r>
              <a:rPr kumimoji="1" lang="en-US" altLang="zh-CN" dirty="0"/>
              <a:t>Each layer has only one file that store the key (except L0)</a:t>
            </a:r>
          </a:p>
          <a:p>
            <a:pPr lvl="1"/>
            <a:r>
              <a:rPr kumimoji="1" lang="en-US" altLang="zh-CN" dirty="0"/>
              <a:t>So we can search only one file per-layer (not per-file search)</a:t>
            </a:r>
          </a:p>
          <a:p>
            <a:r>
              <a:rPr kumimoji="1" lang="en-US" altLang="zh-CN" dirty="0"/>
              <a:t>Question: how to find the key file? </a:t>
            </a:r>
          </a:p>
          <a:p>
            <a:pPr lvl="1"/>
            <a:r>
              <a:rPr kumimoji="1" lang="en-US" altLang="zh-CN" dirty="0"/>
              <a:t>Many methods exist </a:t>
            </a:r>
          </a:p>
          <a:p>
            <a:pPr lvl="1"/>
            <a:r>
              <a:rPr kumimoji="1" lang="en-US" altLang="zh-CN" dirty="0"/>
              <a:t>E.g., store a [min, max] per file in memory  </a:t>
            </a:r>
          </a:p>
          <a:p>
            <a:r>
              <a:rPr kumimoji="1" lang="en-US" altLang="zh-CN" dirty="0"/>
              <a:t>Read upon lower layers </a:t>
            </a:r>
          </a:p>
          <a:p>
            <a:pPr lvl="1"/>
            <a:r>
              <a:rPr kumimoji="1" lang="en-US" altLang="zh-CN" dirty="0"/>
              <a:t>First identify the file, then look it! </a:t>
            </a:r>
          </a:p>
          <a:p>
            <a:pPr lvl="1"/>
            <a:r>
              <a:rPr kumimoji="1" lang="en-US" altLang="zh-CN" dirty="0"/>
              <a:t>O(1) access per layer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74073C-1FE2-1CEA-414C-79796BD30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7B91A1-AF84-B743-2EE2-0A3911AF1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887" y="329274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A63BDEE-3832-0F01-FB2C-969CD85C4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079" y="328954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CB33C4E-BC9B-0A7B-41E1-7A24CA4B0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389875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A713C37-1D4A-165A-73FF-66BC688D3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611" y="389555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A255900-9A73-FF39-F1B6-51162044B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920" y="390626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D43895B-0AFF-6CB1-E6A4-382453B3F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112" y="390307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52D786D-6639-42EE-8F72-8475EB633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227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F538013-8D85-911F-9F17-0A2E5233E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459840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D59CC17-4380-1935-63A5-479C460C6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722" y="459526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D2704BB-8EE9-8019-D87B-BACD7E53A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031" y="46059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9E505DD-DBAB-56F6-FC75-5E07F85A7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223" y="460278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C1F1357-A60C-9043-3277-14C66B05F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93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35E773F9-B306-6774-A0C5-984E5896CE2F}"/>
              </a:ext>
            </a:extLst>
          </p:cNvPr>
          <p:cNvSpPr/>
          <p:nvPr/>
        </p:nvSpPr>
        <p:spPr>
          <a:xfrm>
            <a:off x="5521165" y="5117998"/>
            <a:ext cx="1185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LSM Tree</a:t>
            </a:r>
            <a:endParaRPr lang="zh-CN" altLang="en-US" dirty="0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97DCA6C8-4B34-D64D-D928-EE8035B95D3B}"/>
              </a:ext>
            </a:extLst>
          </p:cNvPr>
          <p:cNvGrpSpPr/>
          <p:nvPr/>
        </p:nvGrpSpPr>
        <p:grpSpPr>
          <a:xfrm>
            <a:off x="5768507" y="2544075"/>
            <a:ext cx="552413" cy="508666"/>
            <a:chOff x="2195736" y="3023566"/>
            <a:chExt cx="552413" cy="508666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3D29D0DC-B839-0D7D-B609-0ADB618B716E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44989AE4-FA45-1BF7-4D00-8BB389C64301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4ED49B14-FFF5-0072-D826-C0E228746154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2" name="直线连接符 21">
              <a:extLst>
                <a:ext uri="{FF2B5EF4-FFF2-40B4-BE49-F238E27FC236}">
                  <a16:creationId xmlns:a16="http://schemas.microsoft.com/office/drawing/2014/main" id="{1BA76581-B3E7-BF40-F8ED-9892EB4CAB11}"/>
                </a:ext>
              </a:extLst>
            </p:cNvPr>
            <p:cNvCxnSpPr>
              <a:stCxn id="20" idx="0"/>
              <a:endCxn id="1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22">
              <a:extLst>
                <a:ext uri="{FF2B5EF4-FFF2-40B4-BE49-F238E27FC236}">
                  <a16:creationId xmlns:a16="http://schemas.microsoft.com/office/drawing/2014/main" id="{F5E9ADB7-13FE-3F97-AD11-EAE61FE2D431}"/>
                </a:ext>
              </a:extLst>
            </p:cNvPr>
            <p:cNvCxnSpPr>
              <a:cxnSpLocks/>
              <a:stCxn id="20" idx="6"/>
              <a:endCxn id="2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D9148CAC-4E22-FADF-4969-EC187D1F8CCB}"/>
                </a:ext>
              </a:extLst>
            </p:cNvPr>
            <p:cNvCxnSpPr>
              <a:cxnSpLocks/>
              <a:stCxn id="19" idx="5"/>
              <a:endCxn id="2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607A71D6-A24E-A803-FB0C-DE892E8534B2}"/>
              </a:ext>
            </a:extLst>
          </p:cNvPr>
          <p:cNvSpPr/>
          <p:nvPr/>
        </p:nvSpPr>
        <p:spPr>
          <a:xfrm>
            <a:off x="5395972" y="2135839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F3D9FF9-482A-CC0C-E4B2-14ED6627C415}"/>
              </a:ext>
            </a:extLst>
          </p:cNvPr>
          <p:cNvSpPr/>
          <p:nvPr/>
        </p:nvSpPr>
        <p:spPr>
          <a:xfrm>
            <a:off x="4851950" y="319285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L0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B829DCE-E1C3-C92F-04F1-AE5E86B61A51}"/>
              </a:ext>
            </a:extLst>
          </p:cNvPr>
          <p:cNvSpPr/>
          <p:nvPr/>
        </p:nvSpPr>
        <p:spPr>
          <a:xfrm>
            <a:off x="4455409" y="392562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L1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DFAEA46-A9C1-C5A6-ACF1-56F9E261A563}"/>
              </a:ext>
            </a:extLst>
          </p:cNvPr>
          <p:cNvSpPr/>
          <p:nvPr/>
        </p:nvSpPr>
        <p:spPr>
          <a:xfrm>
            <a:off x="3904405" y="4621071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L2</a:t>
            </a:r>
            <a:endParaRPr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68CD6CF2-3366-FD55-1238-08BB00A54408}"/>
              </a:ext>
            </a:extLst>
          </p:cNvPr>
          <p:cNvCxnSpPr/>
          <p:nvPr/>
        </p:nvCxnSpPr>
        <p:spPr>
          <a:xfrm flipV="1">
            <a:off x="8316416" y="2544075"/>
            <a:ext cx="0" cy="25739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51F4D7DB-59E4-53C6-23CF-249B5648E35F}"/>
              </a:ext>
            </a:extLst>
          </p:cNvPr>
          <p:cNvSpPr/>
          <p:nvPr/>
        </p:nvSpPr>
        <p:spPr>
          <a:xfrm>
            <a:off x="7993250" y="211729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New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FD46D05-5794-E6F8-8BE7-5511499B0508}"/>
              </a:ext>
            </a:extLst>
          </p:cNvPr>
          <p:cNvSpPr/>
          <p:nvPr/>
        </p:nvSpPr>
        <p:spPr>
          <a:xfrm>
            <a:off x="8029497" y="5116802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Old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021557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0EE48E-C586-0DBC-D3FD-CF33A485E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Hierarchy can speed up range query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F7BDE9-D0AD-1938-1454-158C38A39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7"/>
            <a:ext cx="6635080" cy="4471925"/>
          </a:xfrm>
        </p:spPr>
        <p:txBody>
          <a:bodyPr/>
          <a:lstStyle/>
          <a:p>
            <a:r>
              <a:rPr kumimoji="1" lang="en-US" altLang="zh-CN" dirty="0"/>
              <a:t>Store a [min, max] per file </a:t>
            </a:r>
          </a:p>
          <a:p>
            <a:r>
              <a:rPr kumimoji="1" lang="en-US" altLang="zh-CN" dirty="0"/>
              <a:t>Range query </a:t>
            </a:r>
          </a:p>
          <a:p>
            <a:pPr lvl="1"/>
            <a:r>
              <a:rPr kumimoji="1" lang="en-US" altLang="zh-CN" dirty="0"/>
              <a:t>Query layer-by-layer </a:t>
            </a:r>
          </a:p>
          <a:p>
            <a:pPr lvl="1"/>
            <a:r>
              <a:rPr kumimoji="1" lang="en-US" altLang="zh-CN" dirty="0"/>
              <a:t>Then merge the results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74073C-1FE2-1CEA-414C-79796BD30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7B91A1-AF84-B743-2EE2-0A3911AF1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887" y="329274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A63BDEE-3832-0F01-FB2C-969CD85C4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079" y="328954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CB33C4E-BC9B-0A7B-41E1-7A24CA4B0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389875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A713C37-1D4A-165A-73FF-66BC688D3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611" y="389555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A255900-9A73-FF39-F1B6-51162044B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920" y="390626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D43895B-0AFF-6CB1-E6A4-382453B3F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112" y="390307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52D786D-6639-42EE-8F72-8475EB633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227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F538013-8D85-911F-9F17-0A2E5233E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459840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D59CC17-4380-1935-63A5-479C460C6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722" y="459526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D2704BB-8EE9-8019-D87B-BACD7E53A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031" y="46059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9E505DD-DBAB-56F6-FC75-5E07F85A7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223" y="460278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C1F1357-A60C-9043-3277-14C66B05F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93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35E773F9-B306-6774-A0C5-984E5896CE2F}"/>
              </a:ext>
            </a:extLst>
          </p:cNvPr>
          <p:cNvSpPr/>
          <p:nvPr/>
        </p:nvSpPr>
        <p:spPr>
          <a:xfrm>
            <a:off x="5521165" y="5117998"/>
            <a:ext cx="1185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LSM Tree</a:t>
            </a:r>
            <a:endParaRPr lang="zh-CN" altLang="en-US" dirty="0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97DCA6C8-4B34-D64D-D928-EE8035B95D3B}"/>
              </a:ext>
            </a:extLst>
          </p:cNvPr>
          <p:cNvGrpSpPr/>
          <p:nvPr/>
        </p:nvGrpSpPr>
        <p:grpSpPr>
          <a:xfrm>
            <a:off x="5768507" y="2544075"/>
            <a:ext cx="552413" cy="508666"/>
            <a:chOff x="2195736" y="3023566"/>
            <a:chExt cx="552413" cy="508666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3D29D0DC-B839-0D7D-B609-0ADB618B716E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44989AE4-FA45-1BF7-4D00-8BB389C64301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4ED49B14-FFF5-0072-D826-C0E228746154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2" name="直线连接符 21">
              <a:extLst>
                <a:ext uri="{FF2B5EF4-FFF2-40B4-BE49-F238E27FC236}">
                  <a16:creationId xmlns:a16="http://schemas.microsoft.com/office/drawing/2014/main" id="{1BA76581-B3E7-BF40-F8ED-9892EB4CAB11}"/>
                </a:ext>
              </a:extLst>
            </p:cNvPr>
            <p:cNvCxnSpPr>
              <a:stCxn id="20" idx="0"/>
              <a:endCxn id="1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22">
              <a:extLst>
                <a:ext uri="{FF2B5EF4-FFF2-40B4-BE49-F238E27FC236}">
                  <a16:creationId xmlns:a16="http://schemas.microsoft.com/office/drawing/2014/main" id="{F5E9ADB7-13FE-3F97-AD11-EAE61FE2D431}"/>
                </a:ext>
              </a:extLst>
            </p:cNvPr>
            <p:cNvCxnSpPr>
              <a:cxnSpLocks/>
              <a:stCxn id="20" idx="6"/>
              <a:endCxn id="2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D9148CAC-4E22-FADF-4969-EC187D1F8CCB}"/>
                </a:ext>
              </a:extLst>
            </p:cNvPr>
            <p:cNvCxnSpPr>
              <a:cxnSpLocks/>
              <a:stCxn id="19" idx="5"/>
              <a:endCxn id="2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607A71D6-A24E-A803-FB0C-DE892E8534B2}"/>
              </a:ext>
            </a:extLst>
          </p:cNvPr>
          <p:cNvSpPr/>
          <p:nvPr/>
        </p:nvSpPr>
        <p:spPr>
          <a:xfrm>
            <a:off x="4315239" y="2575409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F3D9FF9-482A-CC0C-E4B2-14ED6627C415}"/>
              </a:ext>
            </a:extLst>
          </p:cNvPr>
          <p:cNvSpPr/>
          <p:nvPr/>
        </p:nvSpPr>
        <p:spPr>
          <a:xfrm>
            <a:off x="4851950" y="319285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L0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B829DCE-E1C3-C92F-04F1-AE5E86B61A51}"/>
              </a:ext>
            </a:extLst>
          </p:cNvPr>
          <p:cNvSpPr/>
          <p:nvPr/>
        </p:nvSpPr>
        <p:spPr>
          <a:xfrm>
            <a:off x="4455409" y="392562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L1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DFAEA46-A9C1-C5A6-ACF1-56F9E261A563}"/>
              </a:ext>
            </a:extLst>
          </p:cNvPr>
          <p:cNvSpPr/>
          <p:nvPr/>
        </p:nvSpPr>
        <p:spPr>
          <a:xfrm>
            <a:off x="3904405" y="4621071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L2</a:t>
            </a:r>
            <a:endParaRPr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68CD6CF2-3366-FD55-1238-08BB00A54408}"/>
              </a:ext>
            </a:extLst>
          </p:cNvPr>
          <p:cNvCxnSpPr/>
          <p:nvPr/>
        </p:nvCxnSpPr>
        <p:spPr>
          <a:xfrm flipV="1">
            <a:off x="8316416" y="2544075"/>
            <a:ext cx="0" cy="25739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51F4D7DB-59E4-53C6-23CF-249B5648E35F}"/>
              </a:ext>
            </a:extLst>
          </p:cNvPr>
          <p:cNvSpPr/>
          <p:nvPr/>
        </p:nvSpPr>
        <p:spPr>
          <a:xfrm>
            <a:off x="7993250" y="211729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New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FD46D05-5794-E6F8-8BE7-5511499B0508}"/>
              </a:ext>
            </a:extLst>
          </p:cNvPr>
          <p:cNvSpPr/>
          <p:nvPr/>
        </p:nvSpPr>
        <p:spPr>
          <a:xfrm>
            <a:off x="8029497" y="5116802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Old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825963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9D3BCC-2286-0D49-BDB1-2A18A3F18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Range Query in LSM Tree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72D14A-FDBC-ED4F-A66C-E7EC56E4F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129308"/>
            <a:ext cx="4416466" cy="2796316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rabicPeriod"/>
            </a:pPr>
            <a:r>
              <a:rPr kumimoji="1" lang="en-US" altLang="zh-CN" b="0" dirty="0"/>
              <a:t>Search each layer using </a:t>
            </a:r>
            <a:r>
              <a:rPr lang="en-US" altLang="zh-CN" dirty="0">
                <a:solidFill>
                  <a:srgbClr val="BE374B"/>
                </a:solidFill>
              </a:rPr>
              <a:t>binary search (or can leverage a sparse index)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rgbClr val="BE374B"/>
                </a:solidFill>
              </a:rPr>
              <a:t>Merge</a:t>
            </a:r>
            <a:r>
              <a:rPr kumimoji="1" lang="en-US" altLang="zh-CN" b="0" dirty="0">
                <a:solidFill>
                  <a:schemeClr val="tx1"/>
                </a:solidFill>
              </a:rPr>
              <a:t> the results of each layer </a:t>
            </a: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Not as good as </a:t>
            </a:r>
            <a:r>
              <a:rPr kumimoji="1" lang="en-US" altLang="zh-CN" b="0" dirty="0" err="1">
                <a:solidFill>
                  <a:schemeClr val="tx1"/>
                </a:solidFill>
              </a:rPr>
              <a:t>B+Tree</a:t>
            </a:r>
            <a:r>
              <a:rPr kumimoji="1" lang="en-US" altLang="zh-CN" b="0" dirty="0">
                <a:solidFill>
                  <a:schemeClr val="tx1"/>
                </a:solidFill>
              </a:rPr>
              <a:t>,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endParaRPr kumimoji="1" lang="en-US" altLang="zh-CN" b="0" dirty="0">
              <a:solidFill>
                <a:schemeClr val="tx1"/>
              </a:solidFill>
            </a:endParaRP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but is much better than hash &amp; logs without hierarchy! ! </a:t>
            </a:r>
            <a:endParaRPr kumimoji="1" lang="zh-CN" altLang="en-US" b="0" dirty="0">
              <a:solidFill>
                <a:schemeClr val="tx1"/>
              </a:solidFill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B1ABF52-EC4C-E04F-8899-E14F378A4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887" y="329274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8CA5405-909B-AA46-82DF-53B87E867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079" y="328954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95C00DB-5E5D-194D-B790-9E1C91309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389875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5A49713-FEB7-044B-84B3-B37A92791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611" y="389555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FE45DAE-5989-3C47-94B7-69C4E2313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920" y="390626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924DED2-BCA0-4647-A6E5-7A78896AC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112" y="390307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AF59778-A348-734E-A2E1-6CD71FC4F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227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ADE2F1D-ACF0-014B-B8BB-E97544030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419" y="4598403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1FA8F7F-675E-194F-8CED-C7F203D0B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722" y="459526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B2A025B-9B63-A744-A0F6-F8AB1116E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031" y="4605980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F384DCB-B741-DA4E-8222-006DF97B2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223" y="4602785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3B45C1C-8651-BF40-9ED1-881ECEFB2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93" y="4601598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E629A16D-C9F6-544D-A660-3FD96CFE7F46}"/>
              </a:ext>
            </a:extLst>
          </p:cNvPr>
          <p:cNvSpPr/>
          <p:nvPr/>
        </p:nvSpPr>
        <p:spPr>
          <a:xfrm>
            <a:off x="5521165" y="5117998"/>
            <a:ext cx="1185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LSM Tree</a:t>
            </a:r>
            <a:endParaRPr lang="zh-CN" altLang="en-US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40CE63F-B931-124B-A079-646BCD0324BF}"/>
              </a:ext>
            </a:extLst>
          </p:cNvPr>
          <p:cNvGrpSpPr/>
          <p:nvPr/>
        </p:nvGrpSpPr>
        <p:grpSpPr>
          <a:xfrm>
            <a:off x="5768507" y="2544075"/>
            <a:ext cx="552413" cy="508666"/>
            <a:chOff x="2195736" y="3023566"/>
            <a:chExt cx="552413" cy="508666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E5AE99CE-AC59-D04F-822B-F038107F6ED5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51BDFDB5-3FB0-9741-96D4-6DFA13613BB3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D52ACF7F-AA86-2E42-924C-69EDA36FB0AF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768CFF0F-A081-DA4F-B716-D936E5E95A4B}"/>
                </a:ext>
              </a:extLst>
            </p:cNvPr>
            <p:cNvCxnSpPr>
              <a:stCxn id="30" idx="0"/>
              <a:endCxn id="2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2C9162B9-F91F-4446-8AD5-2B018D6B8BB6}"/>
                </a:ext>
              </a:extLst>
            </p:cNvPr>
            <p:cNvCxnSpPr>
              <a:cxnSpLocks/>
              <a:stCxn id="30" idx="6"/>
              <a:endCxn id="3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DA618D77-E0E8-4B4F-AB59-4217EC4E863E}"/>
                </a:ext>
              </a:extLst>
            </p:cNvPr>
            <p:cNvCxnSpPr>
              <a:cxnSpLocks/>
              <a:stCxn id="29" idx="5"/>
              <a:endCxn id="3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CDD53E22-91DF-FE48-B199-7A42EA3DEBA1}"/>
              </a:ext>
            </a:extLst>
          </p:cNvPr>
          <p:cNvSpPr/>
          <p:nvPr/>
        </p:nvSpPr>
        <p:spPr>
          <a:xfrm>
            <a:off x="4315239" y="2575409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FDD9A7F-FEA8-BB4F-A79A-91EF0D705DED}"/>
              </a:ext>
            </a:extLst>
          </p:cNvPr>
          <p:cNvSpPr/>
          <p:nvPr/>
        </p:nvSpPr>
        <p:spPr>
          <a:xfrm>
            <a:off x="4851950" y="319285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L0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1BAB187-9C6C-934B-BDBE-07014A6EFB05}"/>
              </a:ext>
            </a:extLst>
          </p:cNvPr>
          <p:cNvSpPr/>
          <p:nvPr/>
        </p:nvSpPr>
        <p:spPr>
          <a:xfrm>
            <a:off x="4455409" y="392562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L1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83C5A502-F0F4-E947-92FB-454C56D8F6AE}"/>
              </a:ext>
            </a:extLst>
          </p:cNvPr>
          <p:cNvSpPr/>
          <p:nvPr/>
        </p:nvSpPr>
        <p:spPr>
          <a:xfrm>
            <a:off x="3904405" y="4621071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L2</a:t>
            </a:r>
            <a:endParaRPr lang="zh-CN" altLang="en-US" dirty="0"/>
          </a:p>
        </p:txBody>
      </p: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4B2C0942-6C73-094D-A6B7-64596691BE7E}"/>
              </a:ext>
            </a:extLst>
          </p:cNvPr>
          <p:cNvCxnSpPr/>
          <p:nvPr/>
        </p:nvCxnSpPr>
        <p:spPr>
          <a:xfrm flipV="1">
            <a:off x="8316416" y="2544075"/>
            <a:ext cx="0" cy="2573923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>
            <a:extLst>
              <a:ext uri="{FF2B5EF4-FFF2-40B4-BE49-F238E27FC236}">
                <a16:creationId xmlns:a16="http://schemas.microsoft.com/office/drawing/2014/main" id="{E5FCACB6-3834-4542-87DC-BBED02157334}"/>
              </a:ext>
            </a:extLst>
          </p:cNvPr>
          <p:cNvSpPr/>
          <p:nvPr/>
        </p:nvSpPr>
        <p:spPr>
          <a:xfrm>
            <a:off x="7993250" y="211729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New</a:t>
            </a:r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C1643A1-46A7-8146-9E48-CA1F94C1080B}"/>
              </a:ext>
            </a:extLst>
          </p:cNvPr>
          <p:cNvSpPr/>
          <p:nvPr/>
        </p:nvSpPr>
        <p:spPr>
          <a:xfrm>
            <a:off x="8029497" y="5116802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Old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171924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B0614F-6D5C-AF44-95A5-2EE5FFFC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Read in LSM-Tree (Similar to </a:t>
            </a:r>
            <a:r>
              <a:rPr kumimoji="1" lang="en-US" altLang="zh-CN" dirty="0" err="1"/>
              <a:t>SSTables</a:t>
            </a:r>
            <a:r>
              <a:rPr kumimoji="1" lang="en-US" altLang="zh-CN" dirty="0"/>
              <a:t>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142A55-3E2D-3A4E-83F7-BE815C9D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53C479AE-0944-C840-9EFF-3BEFE4C5EDB8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FB008ECC-CEA8-0A42-BCD3-EB0CE03C11AB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5740B484-4986-D74E-B692-D2FAAA785110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E3D1DB9B-A01F-C540-8ACD-28B793CE64B8}"/>
              </a:ext>
            </a:extLst>
          </p:cNvPr>
          <p:cNvSpPr txBox="1"/>
          <p:nvPr/>
        </p:nvSpPr>
        <p:spPr>
          <a:xfrm>
            <a:off x="6501320" y="1638139"/>
            <a:ext cx="429926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Key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F96280A4-D199-D241-97F1-4EC6A652904E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30173C65-B8B5-8B4F-AA79-C21AE0AFEAD1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5FEE25B7-D22B-2545-BF7B-4CF0C16D91B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7F201B29-8223-7D46-9330-6E00244FFA69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B9124121-4ABE-294E-BED3-24B9A7CE835F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FD04BF4-B322-6C49-8113-71199F759FF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593CE403-1A4C-A44E-88E5-FD6A517660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9D4D5B48-E2B3-974A-9A6E-83312788604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8803E2A9-A9C8-8D4A-ABE8-CF9F33284F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5BE9E931-E122-404D-BFD9-357836CD787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11C1C460-0A2F-E84B-B4A8-65F843F3A7C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06F4607E-CE9B-F049-937C-D004A355F761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0751E0DF-65F9-8C4E-A7AB-11C1A0A508D8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FA3EBB72-E242-7B4C-90F2-AC63F7E5F23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767FD1E1-4091-4340-89E4-12A2E1048E1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6C194D31-BD46-D942-801E-3EFD42D6A84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9DA23F2E-7240-FD41-BCC2-96F1411D3E8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C2593D3-D33D-1244-A1C3-65B6959740FD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9E2A2673-3B8E-E048-8AB9-316E9EAEB2A1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D05577EA-0F20-1044-A19D-EA20F9193D2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D6DEFAA0-B593-B845-8F94-5FDDEE026AE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9B43CE8D-8B4B-8247-939D-88E94DD3D0B8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0750AD9B-1F16-564B-AB56-8AAD825559C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7884C446-0D61-8347-B6E9-AEB47E3F26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EF8DDD96-D8CF-A646-A942-C47BD062A2B9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36E6A6FB-8697-8641-AC93-7887545CEF0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A00F6796-C356-8241-ABF9-128557C87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689A9521-20DD-9F4C-9FA3-15C92664A394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67B876D3-E22C-7C46-96DC-A258BEE3120A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71EB96A9-94F8-3B4E-8800-49C47DFA4C76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E4560820-1744-D640-935B-9B369EDE35E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CD7E6BAA-5D59-5747-AC56-1CFA4CAA406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13B0BC8A-8D7A-6A4A-9C0F-85C239044472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3445B61E-52C6-6745-8789-DA9A381D0294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50D458AC-F1D8-B54F-85B4-82E6C8A7EDE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31BA71BC-A899-E94D-9834-CD084957E1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917AB8A-99E1-2446-8D0D-82DE86B2034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25C5F578-2CFB-394F-BD93-CAEBA34FB31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156B97E6-E6B2-964D-B669-E0A8533A858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1F68070-D9DB-0B42-B599-483FE4BCE7CC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36002C9F-5807-DA46-B86B-DD4EF32659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220148A9-2CE1-324A-A357-2F1DE36B9F1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253B9B2E-CDC5-304A-BA0C-DE9EF85F7F4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E0EF31FB-9C73-EA46-A31C-5455545691D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C298A648-567B-E14A-9400-29F88ED8DE1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4797CBE4-DABE-2A4A-A616-AE58FA1AB992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CC3133D9-E278-364E-A00A-FE9561DBFD18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092914EA-C7C9-0646-9466-2F622DD8214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58ABEFC2-6485-C442-95FB-459CCF2B4FA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6BCFCE6E-6873-7943-A35D-36950F04ECEB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CE7A0934-3770-3249-84F2-81714CBE64E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206FAC8B-8612-B44D-88BC-5477877F5D7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59935FAF-7AF7-B047-9C10-07A27DB19083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B2032550-FFB1-BD45-BC9E-DDBBB9653B7A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A73D2421-84AC-2F42-86F2-07E0DA8120C0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F4D4EE16-5002-5D40-92BF-C9BFA194BAA1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9B35FDD3-1096-CC4F-B77B-8336C5E1A2B4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08554A59-75C2-414D-AC09-4B130D4CE5B6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5">
            <a:extLst>
              <a:ext uri="{FF2B5EF4-FFF2-40B4-BE49-F238E27FC236}">
                <a16:creationId xmlns:a16="http://schemas.microsoft.com/office/drawing/2014/main" id="{E35F14C8-C12E-E94D-B619-071F009C82D3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88">
            <a:extLst>
              <a:ext uri="{FF2B5EF4-FFF2-40B4-BE49-F238E27FC236}">
                <a16:creationId xmlns:a16="http://schemas.microsoft.com/office/drawing/2014/main" id="{70C25B73-F4C6-F546-A87F-DBFF2C15F806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0" name="Rectangle 89">
            <a:extLst>
              <a:ext uri="{FF2B5EF4-FFF2-40B4-BE49-F238E27FC236}">
                <a16:creationId xmlns:a16="http://schemas.microsoft.com/office/drawing/2014/main" id="{AE5B265F-5FAA-D849-924E-C66667ADCBA1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70034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B0614F-6D5C-AF44-95A5-2EE5FFFC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Read in LSM-Tree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142A55-3E2D-3A4E-83F7-BE815C9D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53C479AE-0944-C840-9EFF-3BEFE4C5EDB8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FB008ECC-CEA8-0A42-BCD3-EB0CE03C11AB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5740B484-4986-D74E-B692-D2FAAA785110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E3D1DB9B-A01F-C540-8ACD-28B793CE64B8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F96280A4-D199-D241-97F1-4EC6A652904E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30173C65-B8B5-8B4F-AA79-C21AE0AFEAD1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5FEE25B7-D22B-2545-BF7B-4CF0C16D91B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7F201B29-8223-7D46-9330-6E00244FFA69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B9124121-4ABE-294E-BED3-24B9A7CE835F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FD04BF4-B322-6C49-8113-71199F759FF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593CE403-1A4C-A44E-88E5-FD6A517660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9D4D5B48-E2B3-974A-9A6E-83312788604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8803E2A9-A9C8-8D4A-ABE8-CF9F33284F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5BE9E931-E122-404D-BFD9-357836CD787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11C1C460-0A2F-E84B-B4A8-65F843F3A7C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06F4607E-CE9B-F049-937C-D004A355F761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0751E0DF-65F9-8C4E-A7AB-11C1A0A508D8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FA3EBB72-E242-7B4C-90F2-AC63F7E5F23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767FD1E1-4091-4340-89E4-12A2E1048E1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6C194D31-BD46-D942-801E-3EFD42D6A84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9DA23F2E-7240-FD41-BCC2-96F1411D3E8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C2593D3-D33D-1244-A1C3-65B6959740FD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9E2A2673-3B8E-E048-8AB9-316E9EAEB2A1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D05577EA-0F20-1044-A19D-EA20F9193D2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D6DEFAA0-B593-B845-8F94-5FDDEE026AE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9B43CE8D-8B4B-8247-939D-88E94DD3D0B8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0750AD9B-1F16-564B-AB56-8AAD825559C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7884C446-0D61-8347-B6E9-AEB47E3F26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EF8DDD96-D8CF-A646-A942-C47BD062A2B9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36E6A6FB-8697-8641-AC93-7887545CEF0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A00F6796-C356-8241-ABF9-128557C87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689A9521-20DD-9F4C-9FA3-15C92664A394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67B876D3-E22C-7C46-96DC-A258BEE3120A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71EB96A9-94F8-3B4E-8800-49C47DFA4C76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E4560820-1744-D640-935B-9B369EDE35E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CD7E6BAA-5D59-5747-AC56-1CFA4CAA406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13B0BC8A-8D7A-6A4A-9C0F-85C239044472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3445B61E-52C6-6745-8789-DA9A381D0294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50D458AC-F1D8-B54F-85B4-82E6C8A7EDE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31BA71BC-A899-E94D-9834-CD084957E1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917AB8A-99E1-2446-8D0D-82DE86B2034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25C5F578-2CFB-394F-BD93-CAEBA34FB31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156B97E6-E6B2-964D-B669-E0A8533A858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1F68070-D9DB-0B42-B599-483FE4BCE7CC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36002C9F-5807-DA46-B86B-DD4EF32659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220148A9-2CE1-324A-A357-2F1DE36B9F1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253B9B2E-CDC5-304A-BA0C-DE9EF85F7F4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E0EF31FB-9C73-EA46-A31C-5455545691D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C298A648-567B-E14A-9400-29F88ED8DE1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4797CBE4-DABE-2A4A-A616-AE58FA1AB992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CC3133D9-E278-364E-A00A-FE9561DBFD18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092914EA-C7C9-0646-9466-2F622DD8214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58ABEFC2-6485-C442-95FB-459CCF2B4FA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6BCFCE6E-6873-7943-A35D-36950F04ECEB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CE7A0934-3770-3249-84F2-81714CBE64E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206FAC8B-8612-B44D-88BC-5477877F5D7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59935FAF-7AF7-B047-9C10-07A27DB19083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B2032550-FFB1-BD45-BC9E-DDBBB9653B7A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A73D2421-84AC-2F42-86F2-07E0DA8120C0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F4D4EE16-5002-5D40-92BF-C9BFA194BAA1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9B35FDD3-1096-CC4F-B77B-8336C5E1A2B4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08554A59-75C2-414D-AC09-4B130D4CE5B6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5">
            <a:extLst>
              <a:ext uri="{FF2B5EF4-FFF2-40B4-BE49-F238E27FC236}">
                <a16:creationId xmlns:a16="http://schemas.microsoft.com/office/drawing/2014/main" id="{E35F14C8-C12E-E94D-B619-071F009C82D3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88">
            <a:extLst>
              <a:ext uri="{FF2B5EF4-FFF2-40B4-BE49-F238E27FC236}">
                <a16:creationId xmlns:a16="http://schemas.microsoft.com/office/drawing/2014/main" id="{70C25B73-F4C6-F546-A87F-DBFF2C15F806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0" name="Rectangle 89">
            <a:extLst>
              <a:ext uri="{FF2B5EF4-FFF2-40B4-BE49-F238E27FC236}">
                <a16:creationId xmlns:a16="http://schemas.microsoft.com/office/drawing/2014/main" id="{AE5B265F-5FAA-D849-924E-C66667ADCBA1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1" name="Rectangle 6">
            <a:extLst>
              <a:ext uri="{FF2B5EF4-FFF2-40B4-BE49-F238E27FC236}">
                <a16:creationId xmlns:a16="http://schemas.microsoft.com/office/drawing/2014/main" id="{9C0E7AE3-C585-AECA-6CEC-9B7EEB7947A3}"/>
              </a:ext>
            </a:extLst>
          </p:cNvPr>
          <p:cNvSpPr/>
          <p:nvPr/>
        </p:nvSpPr>
        <p:spPr>
          <a:xfrm>
            <a:off x="4990058" y="3232544"/>
            <a:ext cx="3215352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Search L0 sequentially</a:t>
            </a:r>
            <a:endParaRPr lang="zh-CN" altLang="en-US" sz="2000" dirty="0">
              <a:latin typeface="Candara" pitchFamily="34" charset="0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17D5E546-697D-D106-5414-D51E3D05296B}"/>
              </a:ext>
            </a:extLst>
          </p:cNvPr>
          <p:cNvSpPr/>
          <p:nvPr/>
        </p:nvSpPr>
        <p:spPr>
          <a:xfrm>
            <a:off x="899592" y="3158844"/>
            <a:ext cx="3672408" cy="662218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606996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B0614F-6D5C-AF44-95A5-2EE5FFFC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Read in LSM-Tree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142A55-3E2D-3A4E-83F7-BE815C9D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/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53C479AE-0944-C840-9EFF-3BEFE4C5EDB8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FB008ECC-CEA8-0A42-BCD3-EB0CE03C11AB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5740B484-4986-D74E-B692-D2FAAA785110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E3D1DB9B-A01F-C540-8ACD-28B793CE64B8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F96280A4-D199-D241-97F1-4EC6A652904E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30173C65-B8B5-8B4F-AA79-C21AE0AFEAD1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5FEE25B7-D22B-2545-BF7B-4CF0C16D91B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7F201B29-8223-7D46-9330-6E00244FFA69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B9124121-4ABE-294E-BED3-24B9A7CE835F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FD04BF4-B322-6C49-8113-71199F759FF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593CE403-1A4C-A44E-88E5-FD6A517660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9D4D5B48-E2B3-974A-9A6E-83312788604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8803E2A9-A9C8-8D4A-ABE8-CF9F33284F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5BE9E931-E122-404D-BFD9-357836CD787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11C1C460-0A2F-E84B-B4A8-65F843F3A7C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06F4607E-CE9B-F049-937C-D004A355F761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0751E0DF-65F9-8C4E-A7AB-11C1A0A508D8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FA3EBB72-E242-7B4C-90F2-AC63F7E5F23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767FD1E1-4091-4340-89E4-12A2E1048E1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6C194D31-BD46-D942-801E-3EFD42D6A84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9DA23F2E-7240-FD41-BCC2-96F1411D3E8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C2593D3-D33D-1244-A1C3-65B6959740FD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9E2A2673-3B8E-E048-8AB9-316E9EAEB2A1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D05577EA-0F20-1044-A19D-EA20F9193D2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D6DEFAA0-B593-B845-8F94-5FDDEE026AE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9B43CE8D-8B4B-8247-939D-88E94DD3D0B8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0750AD9B-1F16-564B-AB56-8AAD825559C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7884C446-0D61-8347-B6E9-AEB47E3F26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EF8DDD96-D8CF-A646-A942-C47BD062A2B9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36E6A6FB-8697-8641-AC93-7887545CEF0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A00F6796-C356-8241-ABF9-128557C87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689A9521-20DD-9F4C-9FA3-15C92664A394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67B876D3-E22C-7C46-96DC-A258BEE3120A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71EB96A9-94F8-3B4E-8800-49C47DFA4C76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E4560820-1744-D640-935B-9B369EDE35E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CD7E6BAA-5D59-5747-AC56-1CFA4CAA406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13B0BC8A-8D7A-6A4A-9C0F-85C239044472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3445B61E-52C6-6745-8789-DA9A381D0294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50D458AC-F1D8-B54F-85B4-82E6C8A7EDE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31BA71BC-A899-E94D-9834-CD084957E1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917AB8A-99E1-2446-8D0D-82DE86B2034F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25C5F578-2CFB-394F-BD93-CAEBA34FB31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156B97E6-E6B2-964D-B669-E0A8533A858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1F68070-D9DB-0B42-B599-483FE4BCE7CC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36002C9F-5807-DA46-B86B-DD4EF32659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220148A9-2CE1-324A-A357-2F1DE36B9F1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253B9B2E-CDC5-304A-BA0C-DE9EF85F7F4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E0EF31FB-9C73-EA46-A31C-5455545691D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C298A648-567B-E14A-9400-29F88ED8DE1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4797CBE4-DABE-2A4A-A616-AE58FA1AB992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CC3133D9-E278-364E-A00A-FE9561DBFD18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092914EA-C7C9-0646-9466-2F622DD8214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58ABEFC2-6485-C442-95FB-459CCF2B4FA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6BCFCE6E-6873-7943-A35D-36950F04ECEB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CE7A0934-3770-3249-84F2-81714CBE64E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206FAC8B-8612-B44D-88BC-5477877F5D7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59935FAF-7AF7-B047-9C10-07A27DB19083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B2032550-FFB1-BD45-BC9E-DDBBB9653B7A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A73D2421-84AC-2F42-86F2-07E0DA8120C0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F4D4EE16-5002-5D40-92BF-C9BFA194BAA1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9B35FDD3-1096-CC4F-B77B-8336C5E1A2B4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08554A59-75C2-414D-AC09-4B130D4CE5B6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5">
            <a:extLst>
              <a:ext uri="{FF2B5EF4-FFF2-40B4-BE49-F238E27FC236}">
                <a16:creationId xmlns:a16="http://schemas.microsoft.com/office/drawing/2014/main" id="{E35F14C8-C12E-E94D-B619-071F009C82D3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88">
            <a:extLst>
              <a:ext uri="{FF2B5EF4-FFF2-40B4-BE49-F238E27FC236}">
                <a16:creationId xmlns:a16="http://schemas.microsoft.com/office/drawing/2014/main" id="{70C25B73-F4C6-F546-A87F-DBFF2C15F806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0" name="Rectangle 89">
            <a:extLst>
              <a:ext uri="{FF2B5EF4-FFF2-40B4-BE49-F238E27FC236}">
                <a16:creationId xmlns:a16="http://schemas.microsoft.com/office/drawing/2014/main" id="{AE5B265F-5FAA-D849-924E-C66667ADCBA1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1" name="Rectangle 6">
            <a:extLst>
              <a:ext uri="{FF2B5EF4-FFF2-40B4-BE49-F238E27FC236}">
                <a16:creationId xmlns:a16="http://schemas.microsoft.com/office/drawing/2014/main" id="{9C0E7AE3-C585-AECA-6CEC-9B7EEB7947A3}"/>
              </a:ext>
            </a:extLst>
          </p:cNvPr>
          <p:cNvSpPr/>
          <p:nvPr/>
        </p:nvSpPr>
        <p:spPr>
          <a:xfrm>
            <a:off x="4990058" y="3232544"/>
            <a:ext cx="3215352" cy="46166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Search L0 sequentially</a:t>
            </a:r>
            <a:endParaRPr lang="zh-CN" altLang="en-US" sz="2000" dirty="0">
              <a:latin typeface="Candara" pitchFamily="34" charset="0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17D5E546-697D-D106-5414-D51E3D05296B}"/>
              </a:ext>
            </a:extLst>
          </p:cNvPr>
          <p:cNvSpPr/>
          <p:nvPr/>
        </p:nvSpPr>
        <p:spPr>
          <a:xfrm>
            <a:off x="899592" y="3158844"/>
            <a:ext cx="3672408" cy="662218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" name="Straight Arrow Connector 83">
            <a:extLst>
              <a:ext uri="{FF2B5EF4-FFF2-40B4-BE49-F238E27FC236}">
                <a16:creationId xmlns:a16="http://schemas.microsoft.com/office/drawing/2014/main" id="{B5D73612-C9BC-7E41-6FF6-1BBDDA4A5D4C}"/>
              </a:ext>
            </a:extLst>
          </p:cNvPr>
          <p:cNvCxnSpPr>
            <a:cxnSpLocks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070414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62D237-E225-4B40-A075-2F128081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Read in LSM-Tree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68F6D8-9EA9-F245-903A-F0C059EC1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C420E578-6837-4841-9E5C-368F90D969DF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15" name="Straight Connector 18">
            <a:extLst>
              <a:ext uri="{FF2B5EF4-FFF2-40B4-BE49-F238E27FC236}">
                <a16:creationId xmlns:a16="http://schemas.microsoft.com/office/drawing/2014/main" id="{CE8CE002-5DDF-6840-A75A-E27683F5E757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9">
            <a:extLst>
              <a:ext uri="{FF2B5EF4-FFF2-40B4-BE49-F238E27FC236}">
                <a16:creationId xmlns:a16="http://schemas.microsoft.com/office/drawing/2014/main" id="{7B64BFEB-3456-5547-A4F4-E45D2AB2ED8C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17" name="Straight Arrow Connector 20">
            <a:extLst>
              <a:ext uri="{FF2B5EF4-FFF2-40B4-BE49-F238E27FC236}">
                <a16:creationId xmlns:a16="http://schemas.microsoft.com/office/drawing/2014/main" id="{81C3B109-082D-9440-A6E2-27A9F5C59678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21">
            <a:extLst>
              <a:ext uri="{FF2B5EF4-FFF2-40B4-BE49-F238E27FC236}">
                <a16:creationId xmlns:a16="http://schemas.microsoft.com/office/drawing/2014/main" id="{F25494F1-9CC1-454F-AC9F-B3250A22775C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54996520-43E0-8B47-8D34-3FED5BA8CD0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20" name="Group 23">
            <a:extLst>
              <a:ext uri="{FF2B5EF4-FFF2-40B4-BE49-F238E27FC236}">
                <a16:creationId xmlns:a16="http://schemas.microsoft.com/office/drawing/2014/main" id="{F8795412-22B1-5241-B50F-95C8F57483E4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21" name="Group 24">
              <a:extLst>
                <a:ext uri="{FF2B5EF4-FFF2-40B4-BE49-F238E27FC236}">
                  <a16:creationId xmlns:a16="http://schemas.microsoft.com/office/drawing/2014/main" id="{0593DF51-6B9E-9241-9951-75938C035B64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9" name="Group 62">
                <a:extLst>
                  <a:ext uri="{FF2B5EF4-FFF2-40B4-BE49-F238E27FC236}">
                    <a16:creationId xmlns:a16="http://schemas.microsoft.com/office/drawing/2014/main" id="{3E65FB1A-F008-FA43-9D02-E4C25709638F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8" name="Rectangle 71">
                  <a:extLst>
                    <a:ext uri="{FF2B5EF4-FFF2-40B4-BE49-F238E27FC236}">
                      <a16:creationId xmlns:a16="http://schemas.microsoft.com/office/drawing/2014/main" id="{E8EBBCB0-A3F3-DA42-9124-B1CB082E864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9" name="Rectangle 72">
                  <a:extLst>
                    <a:ext uri="{FF2B5EF4-FFF2-40B4-BE49-F238E27FC236}">
                      <a16:creationId xmlns:a16="http://schemas.microsoft.com/office/drawing/2014/main" id="{41D94A68-69CF-4A44-8199-6464D5BA69A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60" name="Group 63">
                <a:extLst>
                  <a:ext uri="{FF2B5EF4-FFF2-40B4-BE49-F238E27FC236}">
                    <a16:creationId xmlns:a16="http://schemas.microsoft.com/office/drawing/2014/main" id="{48EC7118-3162-1C4D-8D0A-DE7F6CC0A7E7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6" name="Rectangle 69">
                  <a:extLst>
                    <a:ext uri="{FF2B5EF4-FFF2-40B4-BE49-F238E27FC236}">
                      <a16:creationId xmlns:a16="http://schemas.microsoft.com/office/drawing/2014/main" id="{7B1A5647-3B7D-7140-9E9B-5CF1373BAE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7" name="Rectangle 70">
                  <a:extLst>
                    <a:ext uri="{FF2B5EF4-FFF2-40B4-BE49-F238E27FC236}">
                      <a16:creationId xmlns:a16="http://schemas.microsoft.com/office/drawing/2014/main" id="{10CA9FBB-3840-CC4F-A9D6-8352409712E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61" name="TextBox 64">
                <a:extLst>
                  <a:ext uri="{FF2B5EF4-FFF2-40B4-BE49-F238E27FC236}">
                    <a16:creationId xmlns:a16="http://schemas.microsoft.com/office/drawing/2014/main" id="{50B4ACC8-049B-9B43-82E5-2AC107E7EC69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62" name="TextBox 65">
                <a:extLst>
                  <a:ext uri="{FF2B5EF4-FFF2-40B4-BE49-F238E27FC236}">
                    <a16:creationId xmlns:a16="http://schemas.microsoft.com/office/drawing/2014/main" id="{D8ECCE9C-D142-654F-ACD7-9B9984333F30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63" name="Group 66">
                <a:extLst>
                  <a:ext uri="{FF2B5EF4-FFF2-40B4-BE49-F238E27FC236}">
                    <a16:creationId xmlns:a16="http://schemas.microsoft.com/office/drawing/2014/main" id="{EB1854EA-7BED-BD45-8C4C-2A8D1466C19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64" name="Rectangle 67">
                  <a:extLst>
                    <a:ext uri="{FF2B5EF4-FFF2-40B4-BE49-F238E27FC236}">
                      <a16:creationId xmlns:a16="http://schemas.microsoft.com/office/drawing/2014/main" id="{9A34C1C4-71CD-3D40-B951-2E26D2F4D4E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5" name="Rectangle 68">
                  <a:extLst>
                    <a:ext uri="{FF2B5EF4-FFF2-40B4-BE49-F238E27FC236}">
                      <a16:creationId xmlns:a16="http://schemas.microsoft.com/office/drawing/2014/main" id="{0BD4CCAA-7D47-E344-8A9B-8508922A9FB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278E264F-1771-824F-BBA0-61F775272E9A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23" name="Group 26">
              <a:extLst>
                <a:ext uri="{FF2B5EF4-FFF2-40B4-BE49-F238E27FC236}">
                  <a16:creationId xmlns:a16="http://schemas.microsoft.com/office/drawing/2014/main" id="{C38E2ECD-E27A-9749-BF39-1CE4719E4E66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45" name="Group 48">
                <a:extLst>
                  <a:ext uri="{FF2B5EF4-FFF2-40B4-BE49-F238E27FC236}">
                    <a16:creationId xmlns:a16="http://schemas.microsoft.com/office/drawing/2014/main" id="{779E4561-C7CD-8E4B-9BD0-8D872B278C9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0">
                  <a:extLst>
                    <a:ext uri="{FF2B5EF4-FFF2-40B4-BE49-F238E27FC236}">
                      <a16:creationId xmlns:a16="http://schemas.microsoft.com/office/drawing/2014/main" id="{B8D4A418-B22D-AF41-8E51-5B37EDA45F5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61">
                  <a:extLst>
                    <a:ext uri="{FF2B5EF4-FFF2-40B4-BE49-F238E27FC236}">
                      <a16:creationId xmlns:a16="http://schemas.microsoft.com/office/drawing/2014/main" id="{C5E5D547-1AA3-234A-9BA8-B625234F56B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6" name="Group 49">
                <a:extLst>
                  <a:ext uri="{FF2B5EF4-FFF2-40B4-BE49-F238E27FC236}">
                    <a16:creationId xmlns:a16="http://schemas.microsoft.com/office/drawing/2014/main" id="{CA7BFF0E-632B-E344-9571-769308551EBC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58">
                  <a:extLst>
                    <a:ext uri="{FF2B5EF4-FFF2-40B4-BE49-F238E27FC236}">
                      <a16:creationId xmlns:a16="http://schemas.microsoft.com/office/drawing/2014/main" id="{25724103-943F-304C-A784-1E17FDAF049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59">
                  <a:extLst>
                    <a:ext uri="{FF2B5EF4-FFF2-40B4-BE49-F238E27FC236}">
                      <a16:creationId xmlns:a16="http://schemas.microsoft.com/office/drawing/2014/main" id="{1DACC0E6-E61D-FC4C-8F03-9D9E9481A28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7" name="Group 50">
                <a:extLst>
                  <a:ext uri="{FF2B5EF4-FFF2-40B4-BE49-F238E27FC236}">
                    <a16:creationId xmlns:a16="http://schemas.microsoft.com/office/drawing/2014/main" id="{13F28F3A-E788-C241-9337-3998DD8ED362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53" name="Rectangle 56">
                  <a:extLst>
                    <a:ext uri="{FF2B5EF4-FFF2-40B4-BE49-F238E27FC236}">
                      <a16:creationId xmlns:a16="http://schemas.microsoft.com/office/drawing/2014/main" id="{FDDFC81B-0BA0-3348-83B7-F79BA0A88A9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4" name="Rectangle 57">
                  <a:extLst>
                    <a:ext uri="{FF2B5EF4-FFF2-40B4-BE49-F238E27FC236}">
                      <a16:creationId xmlns:a16="http://schemas.microsoft.com/office/drawing/2014/main" id="{28E43873-0BB7-D34A-8309-EBEBF7BF755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8" name="TextBox 51">
                <a:extLst>
                  <a:ext uri="{FF2B5EF4-FFF2-40B4-BE49-F238E27FC236}">
                    <a16:creationId xmlns:a16="http://schemas.microsoft.com/office/drawing/2014/main" id="{238AACA1-0332-F344-A03F-6CD9FF8E0F47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9" name="TextBox 52">
                <a:extLst>
                  <a:ext uri="{FF2B5EF4-FFF2-40B4-BE49-F238E27FC236}">
                    <a16:creationId xmlns:a16="http://schemas.microsoft.com/office/drawing/2014/main" id="{33251AFB-907E-A442-808B-7836F2CB6274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50" name="Group 53">
                <a:extLst>
                  <a:ext uri="{FF2B5EF4-FFF2-40B4-BE49-F238E27FC236}">
                    <a16:creationId xmlns:a16="http://schemas.microsoft.com/office/drawing/2014/main" id="{1276AFA8-9BE9-AE49-9776-9286A21D47C9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1" name="Rectangle 54">
                  <a:extLst>
                    <a:ext uri="{FF2B5EF4-FFF2-40B4-BE49-F238E27FC236}">
                      <a16:creationId xmlns:a16="http://schemas.microsoft.com/office/drawing/2014/main" id="{DF89701B-31C5-A44B-B641-4406B5732E1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2" name="Rectangle 55">
                  <a:extLst>
                    <a:ext uri="{FF2B5EF4-FFF2-40B4-BE49-F238E27FC236}">
                      <a16:creationId xmlns:a16="http://schemas.microsoft.com/office/drawing/2014/main" id="{676312EE-787E-0341-B082-36C7940E252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24" name="Group 27">
              <a:extLst>
                <a:ext uri="{FF2B5EF4-FFF2-40B4-BE49-F238E27FC236}">
                  <a16:creationId xmlns:a16="http://schemas.microsoft.com/office/drawing/2014/main" id="{3C8F7214-6903-CA4C-B9A2-C6B11680AA9A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25" name="Group 28">
                <a:extLst>
                  <a:ext uri="{FF2B5EF4-FFF2-40B4-BE49-F238E27FC236}">
                    <a16:creationId xmlns:a16="http://schemas.microsoft.com/office/drawing/2014/main" id="{B43D92D4-55F9-ED48-B3DA-E19AC861904A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46">
                  <a:extLst>
                    <a:ext uri="{FF2B5EF4-FFF2-40B4-BE49-F238E27FC236}">
                      <a16:creationId xmlns:a16="http://schemas.microsoft.com/office/drawing/2014/main" id="{90A1A7A9-7D3B-6D48-92C7-1C0F5F4771A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47">
                  <a:extLst>
                    <a:ext uri="{FF2B5EF4-FFF2-40B4-BE49-F238E27FC236}">
                      <a16:creationId xmlns:a16="http://schemas.microsoft.com/office/drawing/2014/main" id="{6F94A78A-CACB-DE47-ADD3-912B5513B5D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6" name="Group 29">
                <a:extLst>
                  <a:ext uri="{FF2B5EF4-FFF2-40B4-BE49-F238E27FC236}">
                    <a16:creationId xmlns:a16="http://schemas.microsoft.com/office/drawing/2014/main" id="{8CA38786-BD07-6C4B-B79C-5B151F15D459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41" name="Rectangle 44">
                  <a:extLst>
                    <a:ext uri="{FF2B5EF4-FFF2-40B4-BE49-F238E27FC236}">
                      <a16:creationId xmlns:a16="http://schemas.microsoft.com/office/drawing/2014/main" id="{AF12D066-2701-3E47-ADF0-0F32CE1B413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2" name="Rectangle 45">
                  <a:extLst>
                    <a:ext uri="{FF2B5EF4-FFF2-40B4-BE49-F238E27FC236}">
                      <a16:creationId xmlns:a16="http://schemas.microsoft.com/office/drawing/2014/main" id="{9E8830B0-E1F0-2941-A05E-0948C1C398E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7" name="Group 30">
                <a:extLst>
                  <a:ext uri="{FF2B5EF4-FFF2-40B4-BE49-F238E27FC236}">
                    <a16:creationId xmlns:a16="http://schemas.microsoft.com/office/drawing/2014/main" id="{5674F61A-4D6B-B744-9C4C-0A1A9B91362B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9" name="Rectangle 42">
                  <a:extLst>
                    <a:ext uri="{FF2B5EF4-FFF2-40B4-BE49-F238E27FC236}">
                      <a16:creationId xmlns:a16="http://schemas.microsoft.com/office/drawing/2014/main" id="{0F9834F4-91C5-AE4C-BE11-2125A89F036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0" name="Rectangle 43">
                  <a:extLst>
                    <a:ext uri="{FF2B5EF4-FFF2-40B4-BE49-F238E27FC236}">
                      <a16:creationId xmlns:a16="http://schemas.microsoft.com/office/drawing/2014/main" id="{B062C3AA-A602-AA45-A507-886B8208391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8" name="Group 31">
                <a:extLst>
                  <a:ext uri="{FF2B5EF4-FFF2-40B4-BE49-F238E27FC236}">
                    <a16:creationId xmlns:a16="http://schemas.microsoft.com/office/drawing/2014/main" id="{53FE3270-DFBD-FC43-92A2-2C863601F2D3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37" name="Rectangle 40">
                  <a:extLst>
                    <a:ext uri="{FF2B5EF4-FFF2-40B4-BE49-F238E27FC236}">
                      <a16:creationId xmlns:a16="http://schemas.microsoft.com/office/drawing/2014/main" id="{17561CE3-67B5-7C4D-B439-D6591A0AD81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8" name="Rectangle 41">
                  <a:extLst>
                    <a:ext uri="{FF2B5EF4-FFF2-40B4-BE49-F238E27FC236}">
                      <a16:creationId xmlns:a16="http://schemas.microsoft.com/office/drawing/2014/main" id="{F380BED8-E55B-2643-A2FC-B2DA8993753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9" name="TextBox 32">
                <a:extLst>
                  <a:ext uri="{FF2B5EF4-FFF2-40B4-BE49-F238E27FC236}">
                    <a16:creationId xmlns:a16="http://schemas.microsoft.com/office/drawing/2014/main" id="{1CE323EC-3410-A642-8F36-32964C6AB981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30" name="Group 33">
                <a:extLst>
                  <a:ext uri="{FF2B5EF4-FFF2-40B4-BE49-F238E27FC236}">
                    <a16:creationId xmlns:a16="http://schemas.microsoft.com/office/drawing/2014/main" id="{69449823-0842-8A43-98CA-5158DF6B99D1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38">
                  <a:extLst>
                    <a:ext uri="{FF2B5EF4-FFF2-40B4-BE49-F238E27FC236}">
                      <a16:creationId xmlns:a16="http://schemas.microsoft.com/office/drawing/2014/main" id="{FB758452-D920-4B41-8E09-A7816A8D95C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39">
                  <a:extLst>
                    <a:ext uri="{FF2B5EF4-FFF2-40B4-BE49-F238E27FC236}">
                      <a16:creationId xmlns:a16="http://schemas.microsoft.com/office/drawing/2014/main" id="{6895FE29-CD92-1343-8224-FD501A66C24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1" name="Group 34">
                <a:extLst>
                  <a:ext uri="{FF2B5EF4-FFF2-40B4-BE49-F238E27FC236}">
                    <a16:creationId xmlns:a16="http://schemas.microsoft.com/office/drawing/2014/main" id="{3DEE61D3-729B-E948-B3F7-B840B49A0BC5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36">
                  <a:extLst>
                    <a:ext uri="{FF2B5EF4-FFF2-40B4-BE49-F238E27FC236}">
                      <a16:creationId xmlns:a16="http://schemas.microsoft.com/office/drawing/2014/main" id="{104A17CF-9D50-5C41-AB51-2010BC52E4B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37">
                  <a:extLst>
                    <a:ext uri="{FF2B5EF4-FFF2-40B4-BE49-F238E27FC236}">
                      <a16:creationId xmlns:a16="http://schemas.microsoft.com/office/drawing/2014/main" id="{A9C042E2-01D8-4C4B-A5DF-68CD7CC4648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2" name="TextBox 35">
                <a:extLst>
                  <a:ext uri="{FF2B5EF4-FFF2-40B4-BE49-F238E27FC236}">
                    <a16:creationId xmlns:a16="http://schemas.microsoft.com/office/drawing/2014/main" id="{747E3A60-2FE4-B34A-9DF0-97694D696F8D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70" name="Group 73">
            <a:extLst>
              <a:ext uri="{FF2B5EF4-FFF2-40B4-BE49-F238E27FC236}">
                <a16:creationId xmlns:a16="http://schemas.microsoft.com/office/drawing/2014/main" id="{64A9A955-7311-1742-ABB7-1E1A6C2828BE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71" name="Group 74">
              <a:extLst>
                <a:ext uri="{FF2B5EF4-FFF2-40B4-BE49-F238E27FC236}">
                  <a16:creationId xmlns:a16="http://schemas.microsoft.com/office/drawing/2014/main" id="{0C3CDFF0-1CF7-624E-8073-BE38CD4A5A69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73" name="Rectangle 76">
                <a:extLst>
                  <a:ext uri="{FF2B5EF4-FFF2-40B4-BE49-F238E27FC236}">
                    <a16:creationId xmlns:a16="http://schemas.microsoft.com/office/drawing/2014/main" id="{C9D64D1D-F72A-4749-B531-3B41D1C3B14D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74" name="Rectangle 77">
                <a:extLst>
                  <a:ext uri="{FF2B5EF4-FFF2-40B4-BE49-F238E27FC236}">
                    <a16:creationId xmlns:a16="http://schemas.microsoft.com/office/drawing/2014/main" id="{2C78C982-D8B9-F647-BF08-A10DA3B97D0F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72" name="TextBox 75">
              <a:extLst>
                <a:ext uri="{FF2B5EF4-FFF2-40B4-BE49-F238E27FC236}">
                  <a16:creationId xmlns:a16="http://schemas.microsoft.com/office/drawing/2014/main" id="{31118CA9-BB49-1A43-879D-4A30645E9E4F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76" name="Straight Arrow Connector 83">
            <a:extLst>
              <a:ext uri="{FF2B5EF4-FFF2-40B4-BE49-F238E27FC236}">
                <a16:creationId xmlns:a16="http://schemas.microsoft.com/office/drawing/2014/main" id="{9EA28F89-41F4-674F-B436-A3D1E09C4F4A}"/>
              </a:ext>
            </a:extLst>
          </p:cNvPr>
          <p:cNvCxnSpPr>
            <a:cxnSpLocks/>
            <a:endCxn id="64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85">
            <a:extLst>
              <a:ext uri="{FF2B5EF4-FFF2-40B4-BE49-F238E27FC236}">
                <a16:creationId xmlns:a16="http://schemas.microsoft.com/office/drawing/2014/main" id="{051D243E-78DC-984D-B8EE-9FE45B8B84CE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88">
            <a:extLst>
              <a:ext uri="{FF2B5EF4-FFF2-40B4-BE49-F238E27FC236}">
                <a16:creationId xmlns:a16="http://schemas.microsoft.com/office/drawing/2014/main" id="{EB843DA1-A74F-584B-BF04-E9D9DD09F0BD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9" name="Rectangle 89">
            <a:extLst>
              <a:ext uri="{FF2B5EF4-FFF2-40B4-BE49-F238E27FC236}">
                <a16:creationId xmlns:a16="http://schemas.microsoft.com/office/drawing/2014/main" id="{681AE4AC-F6ED-1543-A87B-79540017AE09}"/>
              </a:ext>
            </a:extLst>
          </p:cNvPr>
          <p:cNvSpPr/>
          <p:nvPr/>
        </p:nvSpPr>
        <p:spPr>
          <a:xfrm>
            <a:off x="2813837" y="1630930"/>
            <a:ext cx="1854651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80" name="TextBox 15">
            <a:extLst>
              <a:ext uri="{FF2B5EF4-FFF2-40B4-BE49-F238E27FC236}">
                <a16:creationId xmlns:a16="http://schemas.microsoft.com/office/drawing/2014/main" id="{B98CE0BC-7FC7-7A4F-A6EB-FB874D3D42F2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3BBB1EA-B403-2936-8597-0E35A10C8402}"/>
              </a:ext>
            </a:extLst>
          </p:cNvPr>
          <p:cNvSpPr/>
          <p:nvPr/>
        </p:nvSpPr>
        <p:spPr>
          <a:xfrm>
            <a:off x="888555" y="3801315"/>
            <a:ext cx="4418479" cy="662218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1756D42-7825-BBD6-0D2F-57E26DAB9156}"/>
              </a:ext>
            </a:extLst>
          </p:cNvPr>
          <p:cNvSpPr/>
          <p:nvPr/>
        </p:nvSpPr>
        <p:spPr>
          <a:xfrm>
            <a:off x="4979800" y="2850562"/>
            <a:ext cx="3215352" cy="83099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E374B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Search lower layer using binary search</a:t>
            </a:r>
            <a:endParaRPr lang="zh-CN" altLang="en-US" sz="20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12520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5FB15B-E907-2046-8AE8-6A8060E5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insert/update in LSM-Tree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052198-C646-924A-A841-5FD0A03B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70E2B22-2316-9E45-8CD6-48134F77C2B1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F4745AF1-3ADC-C844-AD50-C237ACA38C51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9F08FD82-BB34-2940-A53F-9C5DC60C8E24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E1A9BBF7-9B5F-CE4B-9CA5-7F24759AC568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C0BE4FC0-F6D3-9A4C-9C17-AF3C3B2AA772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AB09299D-42E6-C846-8ED0-8D054400A34B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A8543297-630D-E847-B018-687737E351FD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F87ABED1-B057-114E-8066-C391EF00F865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02738EB5-2A00-D440-9512-BB00E754D5F8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CC14BD39-DA48-3F40-A7A1-7F405A1DF12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E5C680DE-4387-444F-8B07-0A25B8641E6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6DB8CF7F-05D5-FD4A-9039-A04AA76EFD1E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2D8920B3-AD62-AE43-858F-6EA554A2187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7A3B67E1-E690-0145-9CDD-29A004996B3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8AB2F1E0-C0CD-1941-83F7-611BED83F9D3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64DDF840-9DE5-EA41-BCC8-371C88250692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C4DD6E64-A7E6-0B4B-8B3E-B49C14DB591A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BD42B685-2FE2-2043-9E3D-E07B4E43218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4824879F-A189-0F45-8D1A-9327710B079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3565D6B5-F5A4-704C-8187-FEC1E6F7FBEE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D98410E5-8653-D641-8AFB-9A2FEC028CFA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65AAEAF9-F80A-5041-A4FC-6083C4176282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672D418D-B3AF-CE4B-89A9-A4C15991496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69CC1892-139B-C848-ADAC-26D04D72FBF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D36C7376-E65D-3A45-ADC8-46BBC385252B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39AB8F2A-5989-3548-A465-C99EF7A0B5D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1990052B-9E9E-A145-A410-C4545F2C278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0433CF2E-1250-8544-A058-C8CF5454E770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CBA14F2B-DC20-794C-9652-83CB4349619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681C673F-0C7B-E745-AB30-9E988738B50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3C350305-CB21-DA4E-B406-A99012E89798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782756D3-C1CE-6C49-8315-8CB3AE2C38CC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DA0424D8-443F-944A-AD1E-A4C35872AEA2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F63B4E48-8BA8-B642-B2CD-71003A819E3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B2776D83-D840-734C-9441-33E08F7A337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4D2B1D5E-9AFE-0C4F-BE18-C1169CEB3A7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72AFEBED-5BD2-7347-AA97-AF304EBCBD5C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1415731F-1F5A-DF46-BEF5-9C073FDB117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C0A94B83-B585-2F48-95D7-BC817A12948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7D567D5D-C6F3-0D45-8EF8-F1FF8CE94611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F98303D5-5037-D24E-A7BA-C3C2C0E839B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E1F188AD-7870-E44B-8265-777DF92BB1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CA86B7D4-6DE5-1D4D-B29A-013421549684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EF34ABF1-727D-AD44-8E6C-D4B0C1FF793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D684C768-44C8-474A-B918-C05FB30860A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D2575D50-7637-F746-B7BA-CDF67BCA1670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0E58D9AC-25BA-484B-9049-476223C5366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5F272438-F324-624D-82BA-C388B5D816F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85535B13-FAEE-814F-B0BA-D56AC5CD4345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B0BF4003-18D0-0741-A3DF-5B1D1CF362CF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ECB62733-74CB-0343-99EA-8A8B76F1589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651EE8D5-EB0D-1C4E-B9A1-4801607DD44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9F6259A8-9755-6C4F-8D15-C5B287B25D30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31F11FB1-5C94-594B-BB1B-12E5B5B39EB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562EB8DB-DCA5-754A-9034-ACF5F1E65C8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045FEABE-A3C3-9641-8052-C0076245BB69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F28FD029-7D43-2040-8EFE-D08356E1248E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1007CCD9-E7BA-BA40-A72A-603FCD05D6CE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5C71CC19-6556-3443-90E8-805794DF0EB7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1FDD3EEB-56CE-D946-9606-931C08225CBB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30F13A2C-A3EE-D448-B130-FA7646BA3068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3">
            <a:extLst>
              <a:ext uri="{FF2B5EF4-FFF2-40B4-BE49-F238E27FC236}">
                <a16:creationId xmlns:a16="http://schemas.microsoft.com/office/drawing/2014/main" id="{BA1D139C-154B-3747-8CDC-E2F25C2FE1CE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85">
            <a:extLst>
              <a:ext uri="{FF2B5EF4-FFF2-40B4-BE49-F238E27FC236}">
                <a16:creationId xmlns:a16="http://schemas.microsoft.com/office/drawing/2014/main" id="{45940F06-6581-B048-9CD3-9FE95EE6C6B2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Rectangle 88">
            <a:extLst>
              <a:ext uri="{FF2B5EF4-FFF2-40B4-BE49-F238E27FC236}">
                <a16:creationId xmlns:a16="http://schemas.microsoft.com/office/drawing/2014/main" id="{B49D3021-3A57-5942-AD7E-13E3F60E8E1A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1" name="Rectangle 89">
            <a:extLst>
              <a:ext uri="{FF2B5EF4-FFF2-40B4-BE49-F238E27FC236}">
                <a16:creationId xmlns:a16="http://schemas.microsoft.com/office/drawing/2014/main" id="{A89FAABF-D164-3948-A3B2-A4FF54B9331A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2" name="TextBox 84">
            <a:extLst>
              <a:ext uri="{FF2B5EF4-FFF2-40B4-BE49-F238E27FC236}">
                <a16:creationId xmlns:a16="http://schemas.microsoft.com/office/drawing/2014/main" id="{E5EE24EF-3AA0-6443-A30D-B63C86783D4D}"/>
              </a:ext>
            </a:extLst>
          </p:cNvPr>
          <p:cNvSpPr txBox="1"/>
          <p:nvPr/>
        </p:nvSpPr>
        <p:spPr>
          <a:xfrm>
            <a:off x="3830903" y="1912967"/>
            <a:ext cx="415498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Full</a:t>
            </a:r>
          </a:p>
        </p:txBody>
      </p:sp>
      <p:sp>
        <p:nvSpPr>
          <p:cNvPr id="73" name="TextBox 15">
            <a:extLst>
              <a:ext uri="{FF2B5EF4-FFF2-40B4-BE49-F238E27FC236}">
                <a16:creationId xmlns:a16="http://schemas.microsoft.com/office/drawing/2014/main" id="{97F9F78C-F963-6A44-B001-B23465696105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69335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4236FC-D2D5-524C-91D4-45988F0AB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insert/update in LSM-Tree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B7D7B7-2AB8-8041-97F7-F4AE68646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753898DA-F0D7-474B-A295-F993F120DB45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15" name="Straight Connector 18">
            <a:extLst>
              <a:ext uri="{FF2B5EF4-FFF2-40B4-BE49-F238E27FC236}">
                <a16:creationId xmlns:a16="http://schemas.microsoft.com/office/drawing/2014/main" id="{921CE956-E2E3-6B41-BD5F-2D48DCA565A5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9">
            <a:extLst>
              <a:ext uri="{FF2B5EF4-FFF2-40B4-BE49-F238E27FC236}">
                <a16:creationId xmlns:a16="http://schemas.microsoft.com/office/drawing/2014/main" id="{FD17D120-EB4F-6342-8BA2-A366E69A28BB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17" name="Straight Arrow Connector 20">
            <a:extLst>
              <a:ext uri="{FF2B5EF4-FFF2-40B4-BE49-F238E27FC236}">
                <a16:creationId xmlns:a16="http://schemas.microsoft.com/office/drawing/2014/main" id="{D319D7AA-884E-8A46-BC13-76CF9A9F268C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21">
            <a:extLst>
              <a:ext uri="{FF2B5EF4-FFF2-40B4-BE49-F238E27FC236}">
                <a16:creationId xmlns:a16="http://schemas.microsoft.com/office/drawing/2014/main" id="{6723B3FA-A88B-C443-B2C7-D9B1AA6AED1A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FE1ACEC2-6833-2F48-AE8D-6E662EE3FC6E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20" name="Group 23">
            <a:extLst>
              <a:ext uri="{FF2B5EF4-FFF2-40B4-BE49-F238E27FC236}">
                <a16:creationId xmlns:a16="http://schemas.microsoft.com/office/drawing/2014/main" id="{5CB7F5F3-B733-1B43-9123-82FD7B3BA3B4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21" name="Group 24">
              <a:extLst>
                <a:ext uri="{FF2B5EF4-FFF2-40B4-BE49-F238E27FC236}">
                  <a16:creationId xmlns:a16="http://schemas.microsoft.com/office/drawing/2014/main" id="{283360C2-0BC4-B34A-A1E7-11719B8C4FCD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9" name="Group 62">
                <a:extLst>
                  <a:ext uri="{FF2B5EF4-FFF2-40B4-BE49-F238E27FC236}">
                    <a16:creationId xmlns:a16="http://schemas.microsoft.com/office/drawing/2014/main" id="{489E1A9A-CE20-1948-9DB3-33835A493C0C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8" name="Rectangle 71">
                  <a:extLst>
                    <a:ext uri="{FF2B5EF4-FFF2-40B4-BE49-F238E27FC236}">
                      <a16:creationId xmlns:a16="http://schemas.microsoft.com/office/drawing/2014/main" id="{1BC5FE2B-03B9-334B-9C2D-6B5FE22B7B1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9" name="Rectangle 72">
                  <a:extLst>
                    <a:ext uri="{FF2B5EF4-FFF2-40B4-BE49-F238E27FC236}">
                      <a16:creationId xmlns:a16="http://schemas.microsoft.com/office/drawing/2014/main" id="{7DD99D46-AF4F-ED49-942E-5C90135A585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60" name="Group 63">
                <a:extLst>
                  <a:ext uri="{FF2B5EF4-FFF2-40B4-BE49-F238E27FC236}">
                    <a16:creationId xmlns:a16="http://schemas.microsoft.com/office/drawing/2014/main" id="{D8919AF3-887C-1944-9357-CF895881DE60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6" name="Rectangle 69">
                  <a:extLst>
                    <a:ext uri="{FF2B5EF4-FFF2-40B4-BE49-F238E27FC236}">
                      <a16:creationId xmlns:a16="http://schemas.microsoft.com/office/drawing/2014/main" id="{D22483CA-5BF2-054A-B737-7DE59C26FD8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7" name="Rectangle 70">
                  <a:extLst>
                    <a:ext uri="{FF2B5EF4-FFF2-40B4-BE49-F238E27FC236}">
                      <a16:creationId xmlns:a16="http://schemas.microsoft.com/office/drawing/2014/main" id="{277CF7C3-A9F1-304D-B5FC-436510790A8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61" name="TextBox 64">
                <a:extLst>
                  <a:ext uri="{FF2B5EF4-FFF2-40B4-BE49-F238E27FC236}">
                    <a16:creationId xmlns:a16="http://schemas.microsoft.com/office/drawing/2014/main" id="{F688484B-B3EC-BC46-87DD-B3145BEC0DAC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62" name="TextBox 65">
                <a:extLst>
                  <a:ext uri="{FF2B5EF4-FFF2-40B4-BE49-F238E27FC236}">
                    <a16:creationId xmlns:a16="http://schemas.microsoft.com/office/drawing/2014/main" id="{EA6D6B4D-2B15-4B45-B268-4CEA46DC64D9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63" name="Group 66">
                <a:extLst>
                  <a:ext uri="{FF2B5EF4-FFF2-40B4-BE49-F238E27FC236}">
                    <a16:creationId xmlns:a16="http://schemas.microsoft.com/office/drawing/2014/main" id="{7CB3264A-A371-8245-BBAD-4EEC0B194B02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64" name="Rectangle 67">
                  <a:extLst>
                    <a:ext uri="{FF2B5EF4-FFF2-40B4-BE49-F238E27FC236}">
                      <a16:creationId xmlns:a16="http://schemas.microsoft.com/office/drawing/2014/main" id="{70CACF23-63F0-FB42-9188-D1CD7A692A7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5" name="Rectangle 68">
                  <a:extLst>
                    <a:ext uri="{FF2B5EF4-FFF2-40B4-BE49-F238E27FC236}">
                      <a16:creationId xmlns:a16="http://schemas.microsoft.com/office/drawing/2014/main" id="{C8F3C15C-3396-2D4C-B284-AC5D7E4DB54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7A22F3A5-5452-7F48-B9DB-95AEE8A47B7B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23" name="Group 26">
              <a:extLst>
                <a:ext uri="{FF2B5EF4-FFF2-40B4-BE49-F238E27FC236}">
                  <a16:creationId xmlns:a16="http://schemas.microsoft.com/office/drawing/2014/main" id="{6F84A33C-5F4B-EE46-B9C7-2137FCF6D330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45" name="Group 48">
                <a:extLst>
                  <a:ext uri="{FF2B5EF4-FFF2-40B4-BE49-F238E27FC236}">
                    <a16:creationId xmlns:a16="http://schemas.microsoft.com/office/drawing/2014/main" id="{4539EDFB-317C-0046-816A-8DBFA8756789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0">
                  <a:extLst>
                    <a:ext uri="{FF2B5EF4-FFF2-40B4-BE49-F238E27FC236}">
                      <a16:creationId xmlns:a16="http://schemas.microsoft.com/office/drawing/2014/main" id="{120A8294-B749-2F4C-87CD-359DAA862DA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61">
                  <a:extLst>
                    <a:ext uri="{FF2B5EF4-FFF2-40B4-BE49-F238E27FC236}">
                      <a16:creationId xmlns:a16="http://schemas.microsoft.com/office/drawing/2014/main" id="{E8088199-B839-7C4C-8658-567BC478A68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6" name="Group 49">
                <a:extLst>
                  <a:ext uri="{FF2B5EF4-FFF2-40B4-BE49-F238E27FC236}">
                    <a16:creationId xmlns:a16="http://schemas.microsoft.com/office/drawing/2014/main" id="{F82DCE87-5A06-C749-A3A9-4F227FD17C1E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58">
                  <a:extLst>
                    <a:ext uri="{FF2B5EF4-FFF2-40B4-BE49-F238E27FC236}">
                      <a16:creationId xmlns:a16="http://schemas.microsoft.com/office/drawing/2014/main" id="{4517E231-2D9A-A745-BB9E-7FBAEAED7FB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59">
                  <a:extLst>
                    <a:ext uri="{FF2B5EF4-FFF2-40B4-BE49-F238E27FC236}">
                      <a16:creationId xmlns:a16="http://schemas.microsoft.com/office/drawing/2014/main" id="{48E7D04E-B15C-3D46-8D7A-688E18ECBC6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7" name="Group 50">
                <a:extLst>
                  <a:ext uri="{FF2B5EF4-FFF2-40B4-BE49-F238E27FC236}">
                    <a16:creationId xmlns:a16="http://schemas.microsoft.com/office/drawing/2014/main" id="{28FADFCC-DAA5-EE43-BB6B-A3AA5DDD3D11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53" name="Rectangle 56">
                  <a:extLst>
                    <a:ext uri="{FF2B5EF4-FFF2-40B4-BE49-F238E27FC236}">
                      <a16:creationId xmlns:a16="http://schemas.microsoft.com/office/drawing/2014/main" id="{7A71424B-07F8-FA4E-8342-3A8E77148D8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4" name="Rectangle 57">
                  <a:extLst>
                    <a:ext uri="{FF2B5EF4-FFF2-40B4-BE49-F238E27FC236}">
                      <a16:creationId xmlns:a16="http://schemas.microsoft.com/office/drawing/2014/main" id="{613DD30C-43EB-8144-9A41-74BB7C10B15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8" name="TextBox 51">
                <a:extLst>
                  <a:ext uri="{FF2B5EF4-FFF2-40B4-BE49-F238E27FC236}">
                    <a16:creationId xmlns:a16="http://schemas.microsoft.com/office/drawing/2014/main" id="{7E4D4452-9554-7C41-BC92-D5572416103B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9" name="TextBox 52">
                <a:extLst>
                  <a:ext uri="{FF2B5EF4-FFF2-40B4-BE49-F238E27FC236}">
                    <a16:creationId xmlns:a16="http://schemas.microsoft.com/office/drawing/2014/main" id="{DDBECA94-D015-344A-9DA8-4085E445E596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50" name="Group 53">
                <a:extLst>
                  <a:ext uri="{FF2B5EF4-FFF2-40B4-BE49-F238E27FC236}">
                    <a16:creationId xmlns:a16="http://schemas.microsoft.com/office/drawing/2014/main" id="{A92BD180-02A5-CC46-9C14-0C2E67F56B4F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1" name="Rectangle 54">
                  <a:extLst>
                    <a:ext uri="{FF2B5EF4-FFF2-40B4-BE49-F238E27FC236}">
                      <a16:creationId xmlns:a16="http://schemas.microsoft.com/office/drawing/2014/main" id="{6E64E779-C619-8E41-B63A-8AB7091571D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2" name="Rectangle 55">
                  <a:extLst>
                    <a:ext uri="{FF2B5EF4-FFF2-40B4-BE49-F238E27FC236}">
                      <a16:creationId xmlns:a16="http://schemas.microsoft.com/office/drawing/2014/main" id="{6687A42E-5948-C146-A91E-CCB9D6BBE65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24" name="Group 27">
              <a:extLst>
                <a:ext uri="{FF2B5EF4-FFF2-40B4-BE49-F238E27FC236}">
                  <a16:creationId xmlns:a16="http://schemas.microsoft.com/office/drawing/2014/main" id="{136C0F52-E286-7248-AFB3-17F528DA3888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25" name="Group 28">
                <a:extLst>
                  <a:ext uri="{FF2B5EF4-FFF2-40B4-BE49-F238E27FC236}">
                    <a16:creationId xmlns:a16="http://schemas.microsoft.com/office/drawing/2014/main" id="{D861F143-A8A9-6A45-9DBF-4B0E68BCD52F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46">
                  <a:extLst>
                    <a:ext uri="{FF2B5EF4-FFF2-40B4-BE49-F238E27FC236}">
                      <a16:creationId xmlns:a16="http://schemas.microsoft.com/office/drawing/2014/main" id="{CA7C232F-0821-1046-A9ED-1E94846433B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47">
                  <a:extLst>
                    <a:ext uri="{FF2B5EF4-FFF2-40B4-BE49-F238E27FC236}">
                      <a16:creationId xmlns:a16="http://schemas.microsoft.com/office/drawing/2014/main" id="{2BE9523C-FA94-A141-8B51-BF98A735968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6" name="Group 29">
                <a:extLst>
                  <a:ext uri="{FF2B5EF4-FFF2-40B4-BE49-F238E27FC236}">
                    <a16:creationId xmlns:a16="http://schemas.microsoft.com/office/drawing/2014/main" id="{6E92475F-3105-084E-8412-883888AF69A6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41" name="Rectangle 44">
                  <a:extLst>
                    <a:ext uri="{FF2B5EF4-FFF2-40B4-BE49-F238E27FC236}">
                      <a16:creationId xmlns:a16="http://schemas.microsoft.com/office/drawing/2014/main" id="{C0ECD87D-36E9-2E47-91BA-92C55D781C2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2" name="Rectangle 45">
                  <a:extLst>
                    <a:ext uri="{FF2B5EF4-FFF2-40B4-BE49-F238E27FC236}">
                      <a16:creationId xmlns:a16="http://schemas.microsoft.com/office/drawing/2014/main" id="{996D14FA-72D4-9744-8A6B-7D77F4A25C6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7" name="Group 30">
                <a:extLst>
                  <a:ext uri="{FF2B5EF4-FFF2-40B4-BE49-F238E27FC236}">
                    <a16:creationId xmlns:a16="http://schemas.microsoft.com/office/drawing/2014/main" id="{4E8AF4A5-FFC7-A148-8EDE-D24D50D44478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9" name="Rectangle 42">
                  <a:extLst>
                    <a:ext uri="{FF2B5EF4-FFF2-40B4-BE49-F238E27FC236}">
                      <a16:creationId xmlns:a16="http://schemas.microsoft.com/office/drawing/2014/main" id="{827682B1-C19A-984D-9F8A-2FE00E58053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0" name="Rectangle 43">
                  <a:extLst>
                    <a:ext uri="{FF2B5EF4-FFF2-40B4-BE49-F238E27FC236}">
                      <a16:creationId xmlns:a16="http://schemas.microsoft.com/office/drawing/2014/main" id="{A8E66F0F-745A-004D-9BC6-39159C25826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8" name="Group 31">
                <a:extLst>
                  <a:ext uri="{FF2B5EF4-FFF2-40B4-BE49-F238E27FC236}">
                    <a16:creationId xmlns:a16="http://schemas.microsoft.com/office/drawing/2014/main" id="{8304C087-437F-8845-8D9E-65DC8547763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37" name="Rectangle 40">
                  <a:extLst>
                    <a:ext uri="{FF2B5EF4-FFF2-40B4-BE49-F238E27FC236}">
                      <a16:creationId xmlns:a16="http://schemas.microsoft.com/office/drawing/2014/main" id="{5CB56005-A6E7-7B4A-A5BC-2904D219776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8" name="Rectangle 41">
                  <a:extLst>
                    <a:ext uri="{FF2B5EF4-FFF2-40B4-BE49-F238E27FC236}">
                      <a16:creationId xmlns:a16="http://schemas.microsoft.com/office/drawing/2014/main" id="{55EF3037-6B93-B848-8253-10A4A2116C5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9" name="TextBox 32">
                <a:extLst>
                  <a:ext uri="{FF2B5EF4-FFF2-40B4-BE49-F238E27FC236}">
                    <a16:creationId xmlns:a16="http://schemas.microsoft.com/office/drawing/2014/main" id="{627AC2F1-4CF4-3645-A995-BBAC88882108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30" name="Group 33">
                <a:extLst>
                  <a:ext uri="{FF2B5EF4-FFF2-40B4-BE49-F238E27FC236}">
                    <a16:creationId xmlns:a16="http://schemas.microsoft.com/office/drawing/2014/main" id="{1B6D7CA5-5062-AC49-AA0D-56A8599D8364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38">
                  <a:extLst>
                    <a:ext uri="{FF2B5EF4-FFF2-40B4-BE49-F238E27FC236}">
                      <a16:creationId xmlns:a16="http://schemas.microsoft.com/office/drawing/2014/main" id="{53D97D68-C3BF-314D-8701-92F6C13D030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39">
                  <a:extLst>
                    <a:ext uri="{FF2B5EF4-FFF2-40B4-BE49-F238E27FC236}">
                      <a16:creationId xmlns:a16="http://schemas.microsoft.com/office/drawing/2014/main" id="{79F3FC28-28D0-E045-813B-26B86155F30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1" name="Group 34">
                <a:extLst>
                  <a:ext uri="{FF2B5EF4-FFF2-40B4-BE49-F238E27FC236}">
                    <a16:creationId xmlns:a16="http://schemas.microsoft.com/office/drawing/2014/main" id="{46BF9413-F1A7-BC46-A171-EDFD959988D1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36">
                  <a:extLst>
                    <a:ext uri="{FF2B5EF4-FFF2-40B4-BE49-F238E27FC236}">
                      <a16:creationId xmlns:a16="http://schemas.microsoft.com/office/drawing/2014/main" id="{94CDDBA5-8C16-054F-8B10-1E13EBA1E5F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37">
                  <a:extLst>
                    <a:ext uri="{FF2B5EF4-FFF2-40B4-BE49-F238E27FC236}">
                      <a16:creationId xmlns:a16="http://schemas.microsoft.com/office/drawing/2014/main" id="{DADF6586-886F-A945-9555-2A0D53A667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2" name="TextBox 35">
                <a:extLst>
                  <a:ext uri="{FF2B5EF4-FFF2-40B4-BE49-F238E27FC236}">
                    <a16:creationId xmlns:a16="http://schemas.microsoft.com/office/drawing/2014/main" id="{4E40D201-9C10-654E-9B08-3D1031996C78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70" name="Group 73">
            <a:extLst>
              <a:ext uri="{FF2B5EF4-FFF2-40B4-BE49-F238E27FC236}">
                <a16:creationId xmlns:a16="http://schemas.microsoft.com/office/drawing/2014/main" id="{46D66055-97E0-EE4B-AE17-2CE824438251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71" name="Group 74">
              <a:extLst>
                <a:ext uri="{FF2B5EF4-FFF2-40B4-BE49-F238E27FC236}">
                  <a16:creationId xmlns:a16="http://schemas.microsoft.com/office/drawing/2014/main" id="{BFF337AD-6F06-7E40-94B5-CDB1BDB51C39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73" name="Rectangle 76">
                <a:extLst>
                  <a:ext uri="{FF2B5EF4-FFF2-40B4-BE49-F238E27FC236}">
                    <a16:creationId xmlns:a16="http://schemas.microsoft.com/office/drawing/2014/main" id="{1270CE92-2A4E-B34D-8215-BFEB7DE7C8F0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74" name="Rectangle 77">
                <a:extLst>
                  <a:ext uri="{FF2B5EF4-FFF2-40B4-BE49-F238E27FC236}">
                    <a16:creationId xmlns:a16="http://schemas.microsoft.com/office/drawing/2014/main" id="{E3EB862A-5E53-194D-800B-7CD25C38F381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72" name="TextBox 75">
              <a:extLst>
                <a:ext uri="{FF2B5EF4-FFF2-40B4-BE49-F238E27FC236}">
                  <a16:creationId xmlns:a16="http://schemas.microsoft.com/office/drawing/2014/main" id="{C167F5CD-28FB-2941-90CE-F81DA998C22B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75" name="Curved Connector 78">
            <a:extLst>
              <a:ext uri="{FF2B5EF4-FFF2-40B4-BE49-F238E27FC236}">
                <a16:creationId xmlns:a16="http://schemas.microsoft.com/office/drawing/2014/main" id="{7E3EAE1C-C95E-E448-984F-7D44A9598FAE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urved Connector 79">
            <a:extLst>
              <a:ext uri="{FF2B5EF4-FFF2-40B4-BE49-F238E27FC236}">
                <a16:creationId xmlns:a16="http://schemas.microsoft.com/office/drawing/2014/main" id="{DF34A184-0FD9-F04A-AAB5-E476B3AEB89D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urved Connector 80">
            <a:extLst>
              <a:ext uri="{FF2B5EF4-FFF2-40B4-BE49-F238E27FC236}">
                <a16:creationId xmlns:a16="http://schemas.microsoft.com/office/drawing/2014/main" id="{1935DDE2-E0D8-E545-AECE-599D528E94C8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81">
            <a:extLst>
              <a:ext uri="{FF2B5EF4-FFF2-40B4-BE49-F238E27FC236}">
                <a16:creationId xmlns:a16="http://schemas.microsoft.com/office/drawing/2014/main" id="{27F6DFF8-44AC-184B-928F-5338E6DEE1BE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80" name="Straight Arrow Connector 83">
            <a:extLst>
              <a:ext uri="{FF2B5EF4-FFF2-40B4-BE49-F238E27FC236}">
                <a16:creationId xmlns:a16="http://schemas.microsoft.com/office/drawing/2014/main" id="{25F376B1-5256-CA4F-B744-ED2DE424E7CC}"/>
              </a:ext>
            </a:extLst>
          </p:cNvPr>
          <p:cNvCxnSpPr>
            <a:cxnSpLocks/>
            <a:endCxn id="64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Arrow Connector 85">
            <a:extLst>
              <a:ext uri="{FF2B5EF4-FFF2-40B4-BE49-F238E27FC236}">
                <a16:creationId xmlns:a16="http://schemas.microsoft.com/office/drawing/2014/main" id="{1D115320-1647-DF47-BF80-067AC33BEE8A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88">
            <a:extLst>
              <a:ext uri="{FF2B5EF4-FFF2-40B4-BE49-F238E27FC236}">
                <a16:creationId xmlns:a16="http://schemas.microsoft.com/office/drawing/2014/main" id="{632C24AB-5472-8945-A59A-DD45DCD54530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83" name="Rectangle 89">
            <a:extLst>
              <a:ext uri="{FF2B5EF4-FFF2-40B4-BE49-F238E27FC236}">
                <a16:creationId xmlns:a16="http://schemas.microsoft.com/office/drawing/2014/main" id="{8ADE2ED7-0536-E145-9308-5496641CD317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84" name="Picture 4" descr="卡通沙漏计时GIF图片-动态图片基地">
            <a:extLst>
              <a:ext uri="{FF2B5EF4-FFF2-40B4-BE49-F238E27FC236}">
                <a16:creationId xmlns:a16="http://schemas.microsoft.com/office/drawing/2014/main" id="{0C26174D-7FB6-E54F-A6EE-F7D9B7152B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TextBox 15">
            <a:extLst>
              <a:ext uri="{FF2B5EF4-FFF2-40B4-BE49-F238E27FC236}">
                <a16:creationId xmlns:a16="http://schemas.microsoft.com/office/drawing/2014/main" id="{34051682-40B7-3B41-8D49-83A4B8FB7C1A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30835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3A18D-3747-68B9-198C-031F69542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BDE19F-5FD2-6EF5-1807-416375C84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579296" cy="900442"/>
          </a:xfrm>
        </p:spPr>
        <p:txBody>
          <a:bodyPr/>
          <a:lstStyle/>
          <a:p>
            <a:r>
              <a:rPr kumimoji="1" lang="en-US" altLang="zh-CN" dirty="0"/>
              <a:t>Summary of analysis of different system models for KVS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E608D4C-A7D0-A4B0-2FE5-A436750F5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  <p:graphicFrame>
        <p:nvGraphicFramePr>
          <p:cNvPr id="13" name="内容占位符 3">
            <a:extLst>
              <a:ext uri="{FF2B5EF4-FFF2-40B4-BE49-F238E27FC236}">
                <a16:creationId xmlns:a16="http://schemas.microsoft.com/office/drawing/2014/main" id="{5EE3127C-C3C6-4605-5AA1-65D4238169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0386424"/>
              </p:ext>
            </p:extLst>
          </p:nvPr>
        </p:nvGraphicFramePr>
        <p:xfrm>
          <a:off x="457200" y="1129308"/>
          <a:ext cx="8229600" cy="2592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7313">
                  <a:extLst>
                    <a:ext uri="{9D8B030D-6E8A-4147-A177-3AD203B41FA5}">
                      <a16:colId xmlns:a16="http://schemas.microsoft.com/office/drawing/2014/main" val="913688391"/>
                    </a:ext>
                  </a:extLst>
                </a:gridCol>
                <a:gridCol w="2505519">
                  <a:extLst>
                    <a:ext uri="{9D8B030D-6E8A-4147-A177-3AD203B41FA5}">
                      <a16:colId xmlns:a16="http://schemas.microsoft.com/office/drawing/2014/main" val="1397388684"/>
                    </a:ext>
                  </a:extLst>
                </a:gridCol>
                <a:gridCol w="1325956">
                  <a:extLst>
                    <a:ext uri="{9D8B030D-6E8A-4147-A177-3AD203B41FA5}">
                      <a16:colId xmlns:a16="http://schemas.microsoft.com/office/drawing/2014/main" val="2137244005"/>
                    </a:ext>
                  </a:extLst>
                </a:gridCol>
                <a:gridCol w="1250406">
                  <a:extLst>
                    <a:ext uri="{9D8B030D-6E8A-4147-A177-3AD203B41FA5}">
                      <a16:colId xmlns:a16="http://schemas.microsoft.com/office/drawing/2014/main" val="1987339057"/>
                    </a:ext>
                  </a:extLst>
                </a:gridCol>
                <a:gridCol w="1250406">
                  <a:extLst>
                    <a:ext uri="{9D8B030D-6E8A-4147-A177-3AD203B41FA5}">
                      <a16:colId xmlns:a16="http://schemas.microsoft.com/office/drawing/2014/main" val="1272828907"/>
                    </a:ext>
                  </a:extLst>
                </a:gridCol>
              </a:tblGrid>
              <a:tr h="802773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Method 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Update/Insert efficient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Get efficient 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Range</a:t>
                      </a:r>
                      <a:r>
                        <a:rPr lang="zh-CN" altLang="en-US" sz="1400" dirty="0"/>
                        <a:t> </a:t>
                      </a:r>
                      <a:r>
                        <a:rPr lang="en-US" altLang="zh-CN" sz="1400" dirty="0"/>
                        <a:t>Query efficiency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 Space efficiency 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591087"/>
                  </a:ext>
                </a:extLst>
              </a:tr>
              <a:tr h="406961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Log 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Yes 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No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No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Yes 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975010"/>
                  </a:ext>
                </a:extLst>
              </a:tr>
              <a:tr h="568631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Log + (in-memory &amp; on-disk hash)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No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Medium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No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Medium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275457"/>
                  </a:ext>
                </a:extLst>
              </a:tr>
              <a:tr h="406961"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B+Tree</a:t>
                      </a:r>
                      <a:r>
                        <a:rPr lang="en-US" altLang="zh-CN" sz="1400" dirty="0"/>
                        <a:t> 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No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Medium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Yes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Medium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360541"/>
                  </a:ext>
                </a:extLst>
              </a:tr>
              <a:tr h="406961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LSM tree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Yes 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Yes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Medium 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Yes 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772890"/>
                  </a:ext>
                </a:extLst>
              </a:tr>
            </a:tbl>
          </a:graphicData>
        </a:graphic>
      </p:graphicFrame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53E08AD-A231-DA2E-360F-9D4CBB9FC713}"/>
              </a:ext>
            </a:extLst>
          </p:cNvPr>
          <p:cNvSpPr txBox="1">
            <a:spLocks/>
          </p:cNvSpPr>
          <p:nvPr/>
        </p:nvSpPr>
        <p:spPr>
          <a:xfrm>
            <a:off x="318356" y="3978370"/>
            <a:ext cx="8507288" cy="1287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4875" indent="-2222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tabLst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Note: This is a very simple analyze based on our system model </a:t>
            </a:r>
          </a:p>
          <a:p>
            <a:pPr lvl="1"/>
            <a:r>
              <a:rPr kumimoji="1" lang="en-US" altLang="zh-CN" dirty="0"/>
              <a:t>Because complex systems are hard to model (e.g., corner cases in LSM tree)   </a:t>
            </a:r>
          </a:p>
          <a:p>
            <a:pPr marL="74250" lvl="1" indent="0">
              <a:buFont typeface="Arial" pitchFamily="34" charset="0"/>
              <a:buNone/>
            </a:pP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831964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381DF-C434-6BCF-D20A-B1054067D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550868-CECC-A88B-D516-A42C22AE2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2B2EFD-34D2-156D-C906-169416D03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84</a:t>
            </a:fld>
            <a:endParaRPr lang="zh-CN" altLang="en-US"/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32EC4968-3E20-6988-97B0-E5C250D55A91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BA862A9C-D1CA-9DB4-2917-F8D77D200E58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B7E0D55A-82CD-D64F-3D13-5559E7594020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33AB7955-6E4D-F99A-2CBC-D34FB4CB438C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D73BBB79-E550-1914-2699-0E70514A9677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C21797AB-98AB-9FE4-E01B-8681D41FF767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51B03B39-0127-8834-7A92-E6E8E054BD4D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E28AB4E0-B6F4-0FB0-25A6-F9CD5D4B5F71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2DBD3482-0F91-87A8-1DA8-8B2ADA68723B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6CABC567-6F6B-1A79-C1BC-9825A2D514D1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E5F5BB5A-F187-85AF-142C-DACE96DBBD2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F2ED3110-EA34-C0E6-B332-0072DA41806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D2238A2A-CDBC-469E-9556-E97738156A47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54E61811-F82D-ADBA-EF2A-7B0AFE8CE9A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5BC084E7-625D-61D7-F6A8-C1AFE412F5A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ECA606E6-4200-8544-4462-04A6C6394826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6F46AE3F-E69D-78EE-2204-4442C394DACE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10577271-EFEF-1746-4934-DD52CCDE1BC8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63D35EB5-F570-947F-E8B8-5F14205FB4A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A7D6C88F-448D-C721-FDE1-3BFFC02A8ED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C810D144-D694-8309-6A49-B6B9D6BF17E5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6DD26D08-4FD0-6845-014D-802500CE6048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D260A8B5-82E0-9358-E279-83D87DAF845E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BC53BCEA-ED7D-A232-213F-96947E83842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59F27D90-023E-45D4-0639-246E7CFAECE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DF748633-F3EB-9D2E-0FE6-F443BDDA33D5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A7F0AA44-C5CB-91EB-52CA-61BE01586E6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272D9291-E5C0-47DD-96D3-768F9AA3258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0053D6A2-69C1-2B49-4196-03C64E6D7BAE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8767771E-1E14-4CFB-A050-EBE1CD84209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C1A24F4B-F820-4946-D6CC-7829AF88E16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DB66F375-4D09-7391-6B49-A5853D6E1B9F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BA2E84EE-9F46-E212-6FEE-F76A06020303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9CE40938-8BFC-D286-1881-4ECC88AC6E09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93601AE7-0CC6-811E-47B5-FD8270C435D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9B8A3822-6C31-2EB7-6433-3645F138986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0DE687B7-9742-EBFF-9EBB-F3DAA30D8DC4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60A3F48D-6E5F-528C-2042-29C02A13E37C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DF33AE92-7697-EE20-77C1-10F00211813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F5E060FE-B243-4A30-34D7-90F78FB6F98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682E4287-89AD-8DF1-5941-06C92F1D0FDB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2BC2471C-B210-CA79-7728-797B38A7A64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EFD43F1F-0E9A-1937-D2E8-08D46166D8CE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D8D0DCA3-8EE4-C87D-0D08-CF3AB7E7102D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C2E46BD4-AB6D-F98D-4D5B-98C5998FD8C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6940AAE1-2FC6-340E-027B-CE4281B2D72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1E78B043-E9B2-AD06-D420-3D47C4916AF4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7BA46929-5387-C032-DC0F-69BA4CAD35B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6B74481E-2C97-DAE5-D17A-04385031F1E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E146B8D3-387A-1361-81CE-A1768FAAA125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9EBBC48F-6D4C-4105-315D-9E2A3EDB3BD3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C078BDDE-4E33-36F6-44C2-E3B511112E9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C0C0D586-298A-5CDF-BF15-70D78E7BD10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7ED7A26C-8388-B940-2BEA-E1F7FB108233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B6AC833C-9041-7885-2E92-B8E1BFE07CE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27DA2B6A-24B8-E7A2-5A5F-186F6AC6585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0C2121B3-0593-68A8-51F9-7531445A70D1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45F55063-BBCD-81F7-CB68-B266E3DC6E89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B6B8A460-5398-B851-CD8E-54F2E3AB9090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738FAAB4-8B14-1F9A-041F-5F17371BE0AF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52E6FED8-BF86-46A7-E786-D50E82E9BB63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50D1B1A7-7555-A807-2B77-EA8C397EF235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7" name="Straight Arrow Connector 83">
            <a:extLst>
              <a:ext uri="{FF2B5EF4-FFF2-40B4-BE49-F238E27FC236}">
                <a16:creationId xmlns:a16="http://schemas.microsoft.com/office/drawing/2014/main" id="{CC25CE7D-5FB7-357F-7E30-A0C6AF1144EE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85">
            <a:extLst>
              <a:ext uri="{FF2B5EF4-FFF2-40B4-BE49-F238E27FC236}">
                <a16:creationId xmlns:a16="http://schemas.microsoft.com/office/drawing/2014/main" id="{942DC0C9-4760-0662-409E-5C9E714B27F4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88">
            <a:extLst>
              <a:ext uri="{FF2B5EF4-FFF2-40B4-BE49-F238E27FC236}">
                <a16:creationId xmlns:a16="http://schemas.microsoft.com/office/drawing/2014/main" id="{C2357E9E-5820-A5EA-4183-FAA4BEEE2903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0" name="Rectangle 89">
            <a:extLst>
              <a:ext uri="{FF2B5EF4-FFF2-40B4-BE49-F238E27FC236}">
                <a16:creationId xmlns:a16="http://schemas.microsoft.com/office/drawing/2014/main" id="{887F79C9-C96F-8EB2-6110-905CDD6EEAEC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96026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D3149-6891-95C1-0172-71C41D912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FBDC68-3A98-8DE4-02BA-FF7EF258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997B7B-9728-067D-BFC3-4CB21223B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85EEE07E-C097-8C6C-F6C0-6F24A006F030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15" name="Straight Connector 18">
            <a:extLst>
              <a:ext uri="{FF2B5EF4-FFF2-40B4-BE49-F238E27FC236}">
                <a16:creationId xmlns:a16="http://schemas.microsoft.com/office/drawing/2014/main" id="{C9C054F6-FBA0-EE23-352B-C6596347F359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9">
            <a:extLst>
              <a:ext uri="{FF2B5EF4-FFF2-40B4-BE49-F238E27FC236}">
                <a16:creationId xmlns:a16="http://schemas.microsoft.com/office/drawing/2014/main" id="{1510C748-580E-FF7A-9452-16A8E093E575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17" name="Straight Arrow Connector 20">
            <a:extLst>
              <a:ext uri="{FF2B5EF4-FFF2-40B4-BE49-F238E27FC236}">
                <a16:creationId xmlns:a16="http://schemas.microsoft.com/office/drawing/2014/main" id="{4458F7CB-05D7-32D0-3334-5F25953511C2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21">
            <a:extLst>
              <a:ext uri="{FF2B5EF4-FFF2-40B4-BE49-F238E27FC236}">
                <a16:creationId xmlns:a16="http://schemas.microsoft.com/office/drawing/2014/main" id="{83C5DCC4-B249-D158-FC90-E38D47EA3F97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775D6686-11EF-FAE7-A8F5-23267A6E8A60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20" name="Group 23">
            <a:extLst>
              <a:ext uri="{FF2B5EF4-FFF2-40B4-BE49-F238E27FC236}">
                <a16:creationId xmlns:a16="http://schemas.microsoft.com/office/drawing/2014/main" id="{2E84FF68-4FE6-7AB8-27BC-C2CEAF534353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21" name="Group 24">
              <a:extLst>
                <a:ext uri="{FF2B5EF4-FFF2-40B4-BE49-F238E27FC236}">
                  <a16:creationId xmlns:a16="http://schemas.microsoft.com/office/drawing/2014/main" id="{A343ACBE-42E9-82DC-379E-59AB5151DD8E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9" name="Group 62">
                <a:extLst>
                  <a:ext uri="{FF2B5EF4-FFF2-40B4-BE49-F238E27FC236}">
                    <a16:creationId xmlns:a16="http://schemas.microsoft.com/office/drawing/2014/main" id="{D776EFB0-2331-6C84-5182-1ACD7113013A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8" name="Rectangle 71">
                  <a:extLst>
                    <a:ext uri="{FF2B5EF4-FFF2-40B4-BE49-F238E27FC236}">
                      <a16:creationId xmlns:a16="http://schemas.microsoft.com/office/drawing/2014/main" id="{B07DAE3D-40C6-6468-0E1A-1F69A5372C8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9" name="Rectangle 72">
                  <a:extLst>
                    <a:ext uri="{FF2B5EF4-FFF2-40B4-BE49-F238E27FC236}">
                      <a16:creationId xmlns:a16="http://schemas.microsoft.com/office/drawing/2014/main" id="{AB055CB5-3F69-8A33-816B-01669A7DB77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60" name="Group 63">
                <a:extLst>
                  <a:ext uri="{FF2B5EF4-FFF2-40B4-BE49-F238E27FC236}">
                    <a16:creationId xmlns:a16="http://schemas.microsoft.com/office/drawing/2014/main" id="{23D07A43-C1E0-E5BD-6EC7-5C2CC4A4083F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6" name="Rectangle 69">
                  <a:extLst>
                    <a:ext uri="{FF2B5EF4-FFF2-40B4-BE49-F238E27FC236}">
                      <a16:creationId xmlns:a16="http://schemas.microsoft.com/office/drawing/2014/main" id="{21EF2B2E-31F9-12B1-8DF5-1577C8028DF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7" name="Rectangle 70">
                  <a:extLst>
                    <a:ext uri="{FF2B5EF4-FFF2-40B4-BE49-F238E27FC236}">
                      <a16:creationId xmlns:a16="http://schemas.microsoft.com/office/drawing/2014/main" id="{DA596F9F-6D6D-3A20-8D8B-BDA8B57EB9D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61" name="TextBox 64">
                <a:extLst>
                  <a:ext uri="{FF2B5EF4-FFF2-40B4-BE49-F238E27FC236}">
                    <a16:creationId xmlns:a16="http://schemas.microsoft.com/office/drawing/2014/main" id="{EFE0523E-04B8-01B2-7AB0-BAD65D5FAF97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62" name="TextBox 65">
                <a:extLst>
                  <a:ext uri="{FF2B5EF4-FFF2-40B4-BE49-F238E27FC236}">
                    <a16:creationId xmlns:a16="http://schemas.microsoft.com/office/drawing/2014/main" id="{734974D6-EF09-D5E0-5B19-D3191914396E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63" name="Group 66">
                <a:extLst>
                  <a:ext uri="{FF2B5EF4-FFF2-40B4-BE49-F238E27FC236}">
                    <a16:creationId xmlns:a16="http://schemas.microsoft.com/office/drawing/2014/main" id="{EBA1AA86-8845-8946-FDB7-2D02F60C672A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64" name="Rectangle 67">
                  <a:extLst>
                    <a:ext uri="{FF2B5EF4-FFF2-40B4-BE49-F238E27FC236}">
                      <a16:creationId xmlns:a16="http://schemas.microsoft.com/office/drawing/2014/main" id="{98E570E6-5772-77E3-BD6D-F53FDAF0213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5" name="Rectangle 68">
                  <a:extLst>
                    <a:ext uri="{FF2B5EF4-FFF2-40B4-BE49-F238E27FC236}">
                      <a16:creationId xmlns:a16="http://schemas.microsoft.com/office/drawing/2014/main" id="{8DE1A5C5-C0FF-D6F7-0A81-664ECC19E48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81958DF1-52B4-8CB6-1BA9-9316351628A4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23" name="Group 26">
              <a:extLst>
                <a:ext uri="{FF2B5EF4-FFF2-40B4-BE49-F238E27FC236}">
                  <a16:creationId xmlns:a16="http://schemas.microsoft.com/office/drawing/2014/main" id="{406E7F72-A182-1F38-C730-5F17C95779DE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45" name="Group 48">
                <a:extLst>
                  <a:ext uri="{FF2B5EF4-FFF2-40B4-BE49-F238E27FC236}">
                    <a16:creationId xmlns:a16="http://schemas.microsoft.com/office/drawing/2014/main" id="{7E4269B7-1909-BCC8-C5C6-71C7CE940125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0">
                  <a:extLst>
                    <a:ext uri="{FF2B5EF4-FFF2-40B4-BE49-F238E27FC236}">
                      <a16:creationId xmlns:a16="http://schemas.microsoft.com/office/drawing/2014/main" id="{2F9B50C8-5003-9E7F-DA2F-2C75E57CBAE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61">
                  <a:extLst>
                    <a:ext uri="{FF2B5EF4-FFF2-40B4-BE49-F238E27FC236}">
                      <a16:creationId xmlns:a16="http://schemas.microsoft.com/office/drawing/2014/main" id="{0AB09B6E-B9FC-CBC5-0BB7-A415C060895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6" name="Group 49">
                <a:extLst>
                  <a:ext uri="{FF2B5EF4-FFF2-40B4-BE49-F238E27FC236}">
                    <a16:creationId xmlns:a16="http://schemas.microsoft.com/office/drawing/2014/main" id="{6F3FA56D-849C-6BBA-CC6C-E4BBE8701CCC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58">
                  <a:extLst>
                    <a:ext uri="{FF2B5EF4-FFF2-40B4-BE49-F238E27FC236}">
                      <a16:creationId xmlns:a16="http://schemas.microsoft.com/office/drawing/2014/main" id="{C85608CB-669A-FF2D-E13D-61F57FE975B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59">
                  <a:extLst>
                    <a:ext uri="{FF2B5EF4-FFF2-40B4-BE49-F238E27FC236}">
                      <a16:creationId xmlns:a16="http://schemas.microsoft.com/office/drawing/2014/main" id="{E5A6A59F-23BF-6F16-0215-679A8A76AFB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7" name="Group 50">
                <a:extLst>
                  <a:ext uri="{FF2B5EF4-FFF2-40B4-BE49-F238E27FC236}">
                    <a16:creationId xmlns:a16="http://schemas.microsoft.com/office/drawing/2014/main" id="{3775F728-97BC-C2C3-962C-1302E946EEF8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53" name="Rectangle 56">
                  <a:extLst>
                    <a:ext uri="{FF2B5EF4-FFF2-40B4-BE49-F238E27FC236}">
                      <a16:creationId xmlns:a16="http://schemas.microsoft.com/office/drawing/2014/main" id="{F1EEE4BE-623B-A580-301B-244E7670675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4" name="Rectangle 57">
                  <a:extLst>
                    <a:ext uri="{FF2B5EF4-FFF2-40B4-BE49-F238E27FC236}">
                      <a16:creationId xmlns:a16="http://schemas.microsoft.com/office/drawing/2014/main" id="{D2EE866F-65E8-8930-7343-8E854050A6C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8" name="TextBox 51">
                <a:extLst>
                  <a:ext uri="{FF2B5EF4-FFF2-40B4-BE49-F238E27FC236}">
                    <a16:creationId xmlns:a16="http://schemas.microsoft.com/office/drawing/2014/main" id="{3A90636C-79E4-A4D8-54AF-D5C796B4EA7B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9" name="TextBox 52">
                <a:extLst>
                  <a:ext uri="{FF2B5EF4-FFF2-40B4-BE49-F238E27FC236}">
                    <a16:creationId xmlns:a16="http://schemas.microsoft.com/office/drawing/2014/main" id="{9185B344-1DB6-B545-D504-EFE614E85C56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50" name="Group 53">
                <a:extLst>
                  <a:ext uri="{FF2B5EF4-FFF2-40B4-BE49-F238E27FC236}">
                    <a16:creationId xmlns:a16="http://schemas.microsoft.com/office/drawing/2014/main" id="{5218977B-CB54-63A1-CA00-CD92A4F9A80B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1" name="Rectangle 54">
                  <a:extLst>
                    <a:ext uri="{FF2B5EF4-FFF2-40B4-BE49-F238E27FC236}">
                      <a16:creationId xmlns:a16="http://schemas.microsoft.com/office/drawing/2014/main" id="{CF63FF8E-7490-6170-776A-AECB5174F1D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2" name="Rectangle 55">
                  <a:extLst>
                    <a:ext uri="{FF2B5EF4-FFF2-40B4-BE49-F238E27FC236}">
                      <a16:creationId xmlns:a16="http://schemas.microsoft.com/office/drawing/2014/main" id="{75DFAE64-0A3F-74AB-C05B-E92250F529B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24" name="Group 27">
              <a:extLst>
                <a:ext uri="{FF2B5EF4-FFF2-40B4-BE49-F238E27FC236}">
                  <a16:creationId xmlns:a16="http://schemas.microsoft.com/office/drawing/2014/main" id="{9CB7C17E-64EF-CEE0-DFCC-D67E6837F4E4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25" name="Group 28">
                <a:extLst>
                  <a:ext uri="{FF2B5EF4-FFF2-40B4-BE49-F238E27FC236}">
                    <a16:creationId xmlns:a16="http://schemas.microsoft.com/office/drawing/2014/main" id="{C792D3A1-A6FB-D195-1C0F-2510C561F759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46">
                  <a:extLst>
                    <a:ext uri="{FF2B5EF4-FFF2-40B4-BE49-F238E27FC236}">
                      <a16:creationId xmlns:a16="http://schemas.microsoft.com/office/drawing/2014/main" id="{F29CCD01-81EE-D27E-6A8D-34EF7221227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47">
                  <a:extLst>
                    <a:ext uri="{FF2B5EF4-FFF2-40B4-BE49-F238E27FC236}">
                      <a16:creationId xmlns:a16="http://schemas.microsoft.com/office/drawing/2014/main" id="{57C57F2E-C932-C2B3-6636-23817492033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6" name="Group 29">
                <a:extLst>
                  <a:ext uri="{FF2B5EF4-FFF2-40B4-BE49-F238E27FC236}">
                    <a16:creationId xmlns:a16="http://schemas.microsoft.com/office/drawing/2014/main" id="{9421C926-51C7-0DF2-5648-88D75839F972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41" name="Rectangle 44">
                  <a:extLst>
                    <a:ext uri="{FF2B5EF4-FFF2-40B4-BE49-F238E27FC236}">
                      <a16:creationId xmlns:a16="http://schemas.microsoft.com/office/drawing/2014/main" id="{E78094A3-B773-49FF-EE4F-09A7307970D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2" name="Rectangle 45">
                  <a:extLst>
                    <a:ext uri="{FF2B5EF4-FFF2-40B4-BE49-F238E27FC236}">
                      <a16:creationId xmlns:a16="http://schemas.microsoft.com/office/drawing/2014/main" id="{2DBC34A1-798C-A04D-713B-0AB55F45102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7" name="Group 30">
                <a:extLst>
                  <a:ext uri="{FF2B5EF4-FFF2-40B4-BE49-F238E27FC236}">
                    <a16:creationId xmlns:a16="http://schemas.microsoft.com/office/drawing/2014/main" id="{30216A44-4B20-E77E-43D3-18637652DE1F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9" name="Rectangle 42">
                  <a:extLst>
                    <a:ext uri="{FF2B5EF4-FFF2-40B4-BE49-F238E27FC236}">
                      <a16:creationId xmlns:a16="http://schemas.microsoft.com/office/drawing/2014/main" id="{01634FA6-F961-908E-DC53-152F251BD70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0" name="Rectangle 43">
                  <a:extLst>
                    <a:ext uri="{FF2B5EF4-FFF2-40B4-BE49-F238E27FC236}">
                      <a16:creationId xmlns:a16="http://schemas.microsoft.com/office/drawing/2014/main" id="{E3D1CCE3-DA24-5458-A32C-E75654E6727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8" name="Group 31">
                <a:extLst>
                  <a:ext uri="{FF2B5EF4-FFF2-40B4-BE49-F238E27FC236}">
                    <a16:creationId xmlns:a16="http://schemas.microsoft.com/office/drawing/2014/main" id="{49DD0BBD-1A31-4FE4-63A1-501104F65722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37" name="Rectangle 40">
                  <a:extLst>
                    <a:ext uri="{FF2B5EF4-FFF2-40B4-BE49-F238E27FC236}">
                      <a16:creationId xmlns:a16="http://schemas.microsoft.com/office/drawing/2014/main" id="{99CC9966-82B4-565D-F8DD-4C3EA4127E1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8" name="Rectangle 41">
                  <a:extLst>
                    <a:ext uri="{FF2B5EF4-FFF2-40B4-BE49-F238E27FC236}">
                      <a16:creationId xmlns:a16="http://schemas.microsoft.com/office/drawing/2014/main" id="{AC0ADFEA-1989-1C75-8632-BAE2EDD4697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9" name="TextBox 32">
                <a:extLst>
                  <a:ext uri="{FF2B5EF4-FFF2-40B4-BE49-F238E27FC236}">
                    <a16:creationId xmlns:a16="http://schemas.microsoft.com/office/drawing/2014/main" id="{06B81882-B868-DEDF-3121-26F61F8ADF43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30" name="Group 33">
                <a:extLst>
                  <a:ext uri="{FF2B5EF4-FFF2-40B4-BE49-F238E27FC236}">
                    <a16:creationId xmlns:a16="http://schemas.microsoft.com/office/drawing/2014/main" id="{7FE2DBC8-B73A-3DFD-C74C-C6D2CD789E02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38">
                  <a:extLst>
                    <a:ext uri="{FF2B5EF4-FFF2-40B4-BE49-F238E27FC236}">
                      <a16:creationId xmlns:a16="http://schemas.microsoft.com/office/drawing/2014/main" id="{05FA5FF3-6BB5-DCE1-E6F6-8E8BB0EE12E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39">
                  <a:extLst>
                    <a:ext uri="{FF2B5EF4-FFF2-40B4-BE49-F238E27FC236}">
                      <a16:creationId xmlns:a16="http://schemas.microsoft.com/office/drawing/2014/main" id="{0AB3148C-4D2F-3862-2CDA-E2C09095BB8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1" name="Group 34">
                <a:extLst>
                  <a:ext uri="{FF2B5EF4-FFF2-40B4-BE49-F238E27FC236}">
                    <a16:creationId xmlns:a16="http://schemas.microsoft.com/office/drawing/2014/main" id="{4B1D83AB-432B-826C-579C-5A64B373FDDD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36">
                  <a:extLst>
                    <a:ext uri="{FF2B5EF4-FFF2-40B4-BE49-F238E27FC236}">
                      <a16:creationId xmlns:a16="http://schemas.microsoft.com/office/drawing/2014/main" id="{78028154-14E1-B6B0-636D-C8D8DB35D92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37">
                  <a:extLst>
                    <a:ext uri="{FF2B5EF4-FFF2-40B4-BE49-F238E27FC236}">
                      <a16:creationId xmlns:a16="http://schemas.microsoft.com/office/drawing/2014/main" id="{516A79AE-A809-D9D2-3298-25487B9505A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2" name="TextBox 35">
                <a:extLst>
                  <a:ext uri="{FF2B5EF4-FFF2-40B4-BE49-F238E27FC236}">
                    <a16:creationId xmlns:a16="http://schemas.microsoft.com/office/drawing/2014/main" id="{D71BE0AE-1DC2-9D56-2F45-4A0F9FB12278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70" name="Group 73">
            <a:extLst>
              <a:ext uri="{FF2B5EF4-FFF2-40B4-BE49-F238E27FC236}">
                <a16:creationId xmlns:a16="http://schemas.microsoft.com/office/drawing/2014/main" id="{00DB33A6-0500-D09C-94D3-64E061A22BEA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71" name="Group 74">
              <a:extLst>
                <a:ext uri="{FF2B5EF4-FFF2-40B4-BE49-F238E27FC236}">
                  <a16:creationId xmlns:a16="http://schemas.microsoft.com/office/drawing/2014/main" id="{3FF85147-443A-9411-EAA6-B471E5247DCA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73" name="Rectangle 76">
                <a:extLst>
                  <a:ext uri="{FF2B5EF4-FFF2-40B4-BE49-F238E27FC236}">
                    <a16:creationId xmlns:a16="http://schemas.microsoft.com/office/drawing/2014/main" id="{ABD381AB-6346-E406-4384-F7E239D430FB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74" name="Rectangle 77">
                <a:extLst>
                  <a:ext uri="{FF2B5EF4-FFF2-40B4-BE49-F238E27FC236}">
                    <a16:creationId xmlns:a16="http://schemas.microsoft.com/office/drawing/2014/main" id="{44ADAD2D-D833-5087-F520-2C0F4EBA426A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72" name="TextBox 75">
              <a:extLst>
                <a:ext uri="{FF2B5EF4-FFF2-40B4-BE49-F238E27FC236}">
                  <a16:creationId xmlns:a16="http://schemas.microsoft.com/office/drawing/2014/main" id="{54D251B9-549C-B2E6-C8C7-D241833B9FDB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76" name="Straight Arrow Connector 83">
            <a:extLst>
              <a:ext uri="{FF2B5EF4-FFF2-40B4-BE49-F238E27FC236}">
                <a16:creationId xmlns:a16="http://schemas.microsoft.com/office/drawing/2014/main" id="{C1009269-C48E-900D-20DF-0BE5DA81F880}"/>
              </a:ext>
            </a:extLst>
          </p:cNvPr>
          <p:cNvCxnSpPr>
            <a:cxnSpLocks/>
            <a:endCxn id="64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85">
            <a:extLst>
              <a:ext uri="{FF2B5EF4-FFF2-40B4-BE49-F238E27FC236}">
                <a16:creationId xmlns:a16="http://schemas.microsoft.com/office/drawing/2014/main" id="{E17A8896-30C9-5118-B369-897A00BA377C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Rectangle 88">
            <a:extLst>
              <a:ext uri="{FF2B5EF4-FFF2-40B4-BE49-F238E27FC236}">
                <a16:creationId xmlns:a16="http://schemas.microsoft.com/office/drawing/2014/main" id="{63D265A5-1C0A-E890-1032-8DD440A9771E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9" name="Rectangle 89">
            <a:extLst>
              <a:ext uri="{FF2B5EF4-FFF2-40B4-BE49-F238E27FC236}">
                <a16:creationId xmlns:a16="http://schemas.microsoft.com/office/drawing/2014/main" id="{E3C34007-6D79-E40F-384A-9A6503753FC2}"/>
              </a:ext>
            </a:extLst>
          </p:cNvPr>
          <p:cNvSpPr/>
          <p:nvPr/>
        </p:nvSpPr>
        <p:spPr>
          <a:xfrm>
            <a:off x="2813837" y="1630930"/>
            <a:ext cx="1854651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80" name="TextBox 15">
            <a:extLst>
              <a:ext uri="{FF2B5EF4-FFF2-40B4-BE49-F238E27FC236}">
                <a16:creationId xmlns:a16="http://schemas.microsoft.com/office/drawing/2014/main" id="{67ED74B5-DA4B-ABB2-2426-5294788D4F71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0277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ECF2A-9160-FA29-9687-4E7C61B7C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1C05B9-55E9-B003-FFA7-DB4066321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CE3471-0DDB-7FF6-E220-A8D7B02DE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CEF6094F-3AFB-82F6-1081-AD13B8602DD0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0B696CCF-BF82-F410-9315-211ACD046D7B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16E4437D-E8A9-DDCA-4AEA-B210BAB2D979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F13254E8-2A2C-90C1-70F1-8EA9777F9E06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907D2706-CCD8-BC03-3268-00ABCBD9948D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78D9358F-C467-F88B-854A-3BF3B15FED1A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516CD74E-2C53-A19C-9A63-BFE21ECB5453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9733F05C-3FFA-F11C-8657-5A6DE59CCBF2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B313F76B-77D1-F52B-F4A5-AC183C4953FD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4D72616C-4B9F-6AFA-0C13-4F2564FBF45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6CDE53A2-272C-C92E-F5A3-10ED17F1404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209475E2-B921-39A6-7470-6DC56FB427B8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10EAB48D-6018-CB7C-4634-6AE4BB4FA7C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DBF84C29-66D5-A5E2-4873-9287314638A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686F6B49-E751-E30F-1F2F-32D4CCA0657D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CC9364AC-6722-7311-305A-1E90AC1E4621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C2491907-CBAE-F84E-BAEA-9503A5D01E20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106AA112-2209-A7EE-0C9D-FA957921143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7FBCEE38-454F-38B6-9F5A-3BCF43D7FF7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3D997A39-370E-87F1-BD57-FBBAD0200CD5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4317C191-B939-0E1A-33C6-AB4AA86572B8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B9A1F83B-2180-74E8-C6A1-53FFE58D7A93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774637D9-0069-F49A-58AB-1DED2930F32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E00DF37B-E826-ABC7-F864-DB669D9C5B9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3E2467B4-A755-E505-A966-DB03BCB47E4D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FF9FC98D-ED1F-E44C-359B-85A459D7347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9CE00BB8-2240-DFB3-03DA-A22FD8539BB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D94A38C7-10AE-13C9-D16C-553130EE41BF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BF7C122C-BE6E-02E6-7300-687BC080CE5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EE7E9243-0D4F-A88A-7E00-B532170C501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CD933399-BBFC-A84A-CC77-B5B29AF651D4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BEE82984-BC0C-C89D-7140-8D0198852BA9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0E76DE60-7DEE-1CC6-A475-94A36A6E28F1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B8211178-A310-1B90-FFBA-0C469F4CBAC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470CE83A-A307-44D1-41F9-517F49CAE40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A9C7BEB5-ECE6-4E2A-1609-DE9BFA8EEF84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D4789399-EB60-21CD-0C96-FAAB63A16E88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152203EC-A41C-FE4B-293A-F07B85236BC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EE2A332B-D948-5426-B1F9-584E26CADD8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64E123E8-6C65-6FD3-A69F-556508AC9E5D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952DA4C7-84CB-0C07-5E3A-0223D00BE7A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EEF1EF80-E648-8BD9-CDA5-5D212740A7F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DB5C3DDF-35E9-1C3A-712E-027F17153CFB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1B93DDDC-EED0-D944-42DB-DA6449A21AF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CC9E9FFF-432D-27CF-507E-3B4750ED041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FD7504B2-6A9D-5B8E-5C61-1F2FC16DA696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534E9B6A-891E-752A-AD18-3A3C3FD778D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B3F64DFC-1844-A2DB-A36A-9D71EDE3DE2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9E30D06A-464B-BAE1-38DC-07884381302B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BE324D4A-44EF-9DF5-1D51-676C762255E0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0E9C4BD7-7F7E-9883-5C69-72D82503805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0B4D2B74-04F2-4B35-AF55-AFB24069C51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FFC61540-ABC8-A541-DF34-B66E9FEA9967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8EC702EA-D534-9D14-B940-06F53980968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4A9548F5-C3C2-D82F-919D-3059F5F12E0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144BDFB5-A50A-BB6E-6808-EAD146353B08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8F069880-2C58-194D-5504-EB0F1614FB17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18F3EF23-9989-EB4F-07D0-D33C5CC2FDEF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67065934-CE51-4713-3024-751A43740504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31B81D0A-53F6-166D-8579-3AC5E9436C32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1FA52187-5386-7FEB-9C7F-05183B921541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8" name="Straight Arrow Connector 83">
            <a:extLst>
              <a:ext uri="{FF2B5EF4-FFF2-40B4-BE49-F238E27FC236}">
                <a16:creationId xmlns:a16="http://schemas.microsoft.com/office/drawing/2014/main" id="{26FEC014-BF3C-EA2A-FD66-85960F10D797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85">
            <a:extLst>
              <a:ext uri="{FF2B5EF4-FFF2-40B4-BE49-F238E27FC236}">
                <a16:creationId xmlns:a16="http://schemas.microsoft.com/office/drawing/2014/main" id="{5169CEDA-702B-1103-4817-0308E7CFD85E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Rectangle 88">
            <a:extLst>
              <a:ext uri="{FF2B5EF4-FFF2-40B4-BE49-F238E27FC236}">
                <a16:creationId xmlns:a16="http://schemas.microsoft.com/office/drawing/2014/main" id="{55755908-14D2-FCFD-D4F7-EF3C58166355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1" name="Rectangle 89">
            <a:extLst>
              <a:ext uri="{FF2B5EF4-FFF2-40B4-BE49-F238E27FC236}">
                <a16:creationId xmlns:a16="http://schemas.microsoft.com/office/drawing/2014/main" id="{0D3B4E41-2936-BE1D-8CD9-C519E0CA19F0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2" name="TextBox 84">
            <a:extLst>
              <a:ext uri="{FF2B5EF4-FFF2-40B4-BE49-F238E27FC236}">
                <a16:creationId xmlns:a16="http://schemas.microsoft.com/office/drawing/2014/main" id="{7B6862D6-30A3-135B-08E4-5889CF148E4E}"/>
              </a:ext>
            </a:extLst>
          </p:cNvPr>
          <p:cNvSpPr txBox="1"/>
          <p:nvPr/>
        </p:nvSpPr>
        <p:spPr>
          <a:xfrm>
            <a:off x="3830903" y="1912967"/>
            <a:ext cx="415498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Full</a:t>
            </a:r>
          </a:p>
        </p:txBody>
      </p:sp>
      <p:sp>
        <p:nvSpPr>
          <p:cNvPr id="73" name="TextBox 15">
            <a:extLst>
              <a:ext uri="{FF2B5EF4-FFF2-40B4-BE49-F238E27FC236}">
                <a16:creationId xmlns:a16="http://schemas.microsoft.com/office/drawing/2014/main" id="{146E9E8B-BC26-E5E9-8142-8F0B18ED1988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90712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D1D-C5ED-6CB5-33F1-D31C6EAAC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3D93F7-F71A-3344-DF17-39581DAB4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3C0D34-A9D3-0B60-C92B-424F5B5E2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87</a:t>
            </a:fld>
            <a:endParaRPr lang="zh-CN" altLang="en-US"/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B85D79F6-ED63-0CE3-2985-1E446514997B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15" name="Straight Connector 18">
            <a:extLst>
              <a:ext uri="{FF2B5EF4-FFF2-40B4-BE49-F238E27FC236}">
                <a16:creationId xmlns:a16="http://schemas.microsoft.com/office/drawing/2014/main" id="{0CED3088-1773-F9B3-D92C-5B950896E9B2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9">
            <a:extLst>
              <a:ext uri="{FF2B5EF4-FFF2-40B4-BE49-F238E27FC236}">
                <a16:creationId xmlns:a16="http://schemas.microsoft.com/office/drawing/2014/main" id="{39C69AE2-7188-0EDB-7771-E8484B7B852B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17" name="Straight Arrow Connector 20">
            <a:extLst>
              <a:ext uri="{FF2B5EF4-FFF2-40B4-BE49-F238E27FC236}">
                <a16:creationId xmlns:a16="http://schemas.microsoft.com/office/drawing/2014/main" id="{E6E4925F-F62C-D01C-C326-50E0FB26F28B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21">
            <a:extLst>
              <a:ext uri="{FF2B5EF4-FFF2-40B4-BE49-F238E27FC236}">
                <a16:creationId xmlns:a16="http://schemas.microsoft.com/office/drawing/2014/main" id="{F24A83C5-DA68-718C-0CF6-3CFDA948C87B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C2524ECF-2536-1200-242A-590C2504ABF8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20" name="Group 23">
            <a:extLst>
              <a:ext uri="{FF2B5EF4-FFF2-40B4-BE49-F238E27FC236}">
                <a16:creationId xmlns:a16="http://schemas.microsoft.com/office/drawing/2014/main" id="{CD45B5C1-9638-0692-11CC-177B4D2EAE57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21" name="Group 24">
              <a:extLst>
                <a:ext uri="{FF2B5EF4-FFF2-40B4-BE49-F238E27FC236}">
                  <a16:creationId xmlns:a16="http://schemas.microsoft.com/office/drawing/2014/main" id="{036733C8-A56F-74D5-C72D-40F5AA5BB5CB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9" name="Group 62">
                <a:extLst>
                  <a:ext uri="{FF2B5EF4-FFF2-40B4-BE49-F238E27FC236}">
                    <a16:creationId xmlns:a16="http://schemas.microsoft.com/office/drawing/2014/main" id="{055006F1-4606-BAC9-05A4-37A432E7B9FF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8" name="Rectangle 71">
                  <a:extLst>
                    <a:ext uri="{FF2B5EF4-FFF2-40B4-BE49-F238E27FC236}">
                      <a16:creationId xmlns:a16="http://schemas.microsoft.com/office/drawing/2014/main" id="{8FEAF140-C49A-6FD9-F246-42E27DBB519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9" name="Rectangle 72">
                  <a:extLst>
                    <a:ext uri="{FF2B5EF4-FFF2-40B4-BE49-F238E27FC236}">
                      <a16:creationId xmlns:a16="http://schemas.microsoft.com/office/drawing/2014/main" id="{B7436474-9EA5-949C-8BBF-EAE376D528C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60" name="Group 63">
                <a:extLst>
                  <a:ext uri="{FF2B5EF4-FFF2-40B4-BE49-F238E27FC236}">
                    <a16:creationId xmlns:a16="http://schemas.microsoft.com/office/drawing/2014/main" id="{5A0187DE-7517-42A8-E8B0-3FFC6A9C1891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6" name="Rectangle 69">
                  <a:extLst>
                    <a:ext uri="{FF2B5EF4-FFF2-40B4-BE49-F238E27FC236}">
                      <a16:creationId xmlns:a16="http://schemas.microsoft.com/office/drawing/2014/main" id="{92236C81-A3B8-3B0C-7FF9-3C364F2D547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7" name="Rectangle 70">
                  <a:extLst>
                    <a:ext uri="{FF2B5EF4-FFF2-40B4-BE49-F238E27FC236}">
                      <a16:creationId xmlns:a16="http://schemas.microsoft.com/office/drawing/2014/main" id="{687F9EAC-FE7D-ACCA-4946-8CD4ED07F4F0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61" name="TextBox 64">
                <a:extLst>
                  <a:ext uri="{FF2B5EF4-FFF2-40B4-BE49-F238E27FC236}">
                    <a16:creationId xmlns:a16="http://schemas.microsoft.com/office/drawing/2014/main" id="{0278DB02-9FE0-16CD-4776-7993E8FB3686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62" name="TextBox 65">
                <a:extLst>
                  <a:ext uri="{FF2B5EF4-FFF2-40B4-BE49-F238E27FC236}">
                    <a16:creationId xmlns:a16="http://schemas.microsoft.com/office/drawing/2014/main" id="{8356A7A7-687A-9191-A75B-8B7B72E81538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63" name="Group 66">
                <a:extLst>
                  <a:ext uri="{FF2B5EF4-FFF2-40B4-BE49-F238E27FC236}">
                    <a16:creationId xmlns:a16="http://schemas.microsoft.com/office/drawing/2014/main" id="{51AD9DE9-F597-504B-6BFF-F1EB532BAB93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64" name="Rectangle 67">
                  <a:extLst>
                    <a:ext uri="{FF2B5EF4-FFF2-40B4-BE49-F238E27FC236}">
                      <a16:creationId xmlns:a16="http://schemas.microsoft.com/office/drawing/2014/main" id="{6B25481B-9BB9-9721-5366-44B8C6DBBDC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5" name="Rectangle 68">
                  <a:extLst>
                    <a:ext uri="{FF2B5EF4-FFF2-40B4-BE49-F238E27FC236}">
                      <a16:creationId xmlns:a16="http://schemas.microsoft.com/office/drawing/2014/main" id="{E8C20359-9099-8F4F-E4E1-A98659FDD76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B314BC4F-B00B-70AE-8F1C-CC82DF07C26D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23" name="Group 26">
              <a:extLst>
                <a:ext uri="{FF2B5EF4-FFF2-40B4-BE49-F238E27FC236}">
                  <a16:creationId xmlns:a16="http://schemas.microsoft.com/office/drawing/2014/main" id="{A78F211F-6A60-6FD2-EB36-3B25D860E8B9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45" name="Group 48">
                <a:extLst>
                  <a:ext uri="{FF2B5EF4-FFF2-40B4-BE49-F238E27FC236}">
                    <a16:creationId xmlns:a16="http://schemas.microsoft.com/office/drawing/2014/main" id="{390B8747-249C-DCA3-76DC-7D8C8AAFCEE1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7" name="Rectangle 60">
                  <a:extLst>
                    <a:ext uri="{FF2B5EF4-FFF2-40B4-BE49-F238E27FC236}">
                      <a16:creationId xmlns:a16="http://schemas.microsoft.com/office/drawing/2014/main" id="{BE1C43A2-6465-933D-674A-DBA2402149E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8" name="Rectangle 61">
                  <a:extLst>
                    <a:ext uri="{FF2B5EF4-FFF2-40B4-BE49-F238E27FC236}">
                      <a16:creationId xmlns:a16="http://schemas.microsoft.com/office/drawing/2014/main" id="{27645110-75CC-BDAD-2DBD-F786BAE924E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6" name="Group 49">
                <a:extLst>
                  <a:ext uri="{FF2B5EF4-FFF2-40B4-BE49-F238E27FC236}">
                    <a16:creationId xmlns:a16="http://schemas.microsoft.com/office/drawing/2014/main" id="{E67CEC40-BB28-8E20-48FE-6075A7419ACD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5" name="Rectangle 58">
                  <a:extLst>
                    <a:ext uri="{FF2B5EF4-FFF2-40B4-BE49-F238E27FC236}">
                      <a16:creationId xmlns:a16="http://schemas.microsoft.com/office/drawing/2014/main" id="{67B5828F-1722-B3B0-D412-9BFA9358ED9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6" name="Rectangle 59">
                  <a:extLst>
                    <a:ext uri="{FF2B5EF4-FFF2-40B4-BE49-F238E27FC236}">
                      <a16:creationId xmlns:a16="http://schemas.microsoft.com/office/drawing/2014/main" id="{05FD2F40-CB34-238F-D8C7-1ECFF586967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47" name="Group 50">
                <a:extLst>
                  <a:ext uri="{FF2B5EF4-FFF2-40B4-BE49-F238E27FC236}">
                    <a16:creationId xmlns:a16="http://schemas.microsoft.com/office/drawing/2014/main" id="{13683601-9BF8-C001-A8CB-EB5C8BD668C0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53" name="Rectangle 56">
                  <a:extLst>
                    <a:ext uri="{FF2B5EF4-FFF2-40B4-BE49-F238E27FC236}">
                      <a16:creationId xmlns:a16="http://schemas.microsoft.com/office/drawing/2014/main" id="{60E10BD7-0A34-35A9-0757-93D4B0A2B17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4" name="Rectangle 57">
                  <a:extLst>
                    <a:ext uri="{FF2B5EF4-FFF2-40B4-BE49-F238E27FC236}">
                      <a16:creationId xmlns:a16="http://schemas.microsoft.com/office/drawing/2014/main" id="{CA6C5826-AACC-6137-5395-B6F9B2DF5AD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8" name="TextBox 51">
                <a:extLst>
                  <a:ext uri="{FF2B5EF4-FFF2-40B4-BE49-F238E27FC236}">
                    <a16:creationId xmlns:a16="http://schemas.microsoft.com/office/drawing/2014/main" id="{3EB3358B-BC6F-37BA-D2FA-0D873D535E30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9" name="TextBox 52">
                <a:extLst>
                  <a:ext uri="{FF2B5EF4-FFF2-40B4-BE49-F238E27FC236}">
                    <a16:creationId xmlns:a16="http://schemas.microsoft.com/office/drawing/2014/main" id="{6335545C-8F96-A846-1233-F0A02B732C32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50" name="Group 53">
                <a:extLst>
                  <a:ext uri="{FF2B5EF4-FFF2-40B4-BE49-F238E27FC236}">
                    <a16:creationId xmlns:a16="http://schemas.microsoft.com/office/drawing/2014/main" id="{EC79FDF9-835B-582F-AACA-99F3A8F4FA94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51" name="Rectangle 54">
                  <a:extLst>
                    <a:ext uri="{FF2B5EF4-FFF2-40B4-BE49-F238E27FC236}">
                      <a16:creationId xmlns:a16="http://schemas.microsoft.com/office/drawing/2014/main" id="{22F8FD58-EE58-8F13-E15B-C3E8ADEB65D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2" name="Rectangle 55">
                  <a:extLst>
                    <a:ext uri="{FF2B5EF4-FFF2-40B4-BE49-F238E27FC236}">
                      <a16:creationId xmlns:a16="http://schemas.microsoft.com/office/drawing/2014/main" id="{43828850-740C-94CF-2068-B19CE041522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24" name="Group 27">
              <a:extLst>
                <a:ext uri="{FF2B5EF4-FFF2-40B4-BE49-F238E27FC236}">
                  <a16:creationId xmlns:a16="http://schemas.microsoft.com/office/drawing/2014/main" id="{48C5173F-8FD1-1295-EA8C-66864F3FBCE4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25" name="Group 28">
                <a:extLst>
                  <a:ext uri="{FF2B5EF4-FFF2-40B4-BE49-F238E27FC236}">
                    <a16:creationId xmlns:a16="http://schemas.microsoft.com/office/drawing/2014/main" id="{02624758-A1CD-5886-3039-78E2C354A076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46">
                  <a:extLst>
                    <a:ext uri="{FF2B5EF4-FFF2-40B4-BE49-F238E27FC236}">
                      <a16:creationId xmlns:a16="http://schemas.microsoft.com/office/drawing/2014/main" id="{CD00611F-F349-7C47-8031-B34FEE71959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47">
                  <a:extLst>
                    <a:ext uri="{FF2B5EF4-FFF2-40B4-BE49-F238E27FC236}">
                      <a16:creationId xmlns:a16="http://schemas.microsoft.com/office/drawing/2014/main" id="{47910384-E4C8-DA52-5EFD-97CFB23A134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6" name="Group 29">
                <a:extLst>
                  <a:ext uri="{FF2B5EF4-FFF2-40B4-BE49-F238E27FC236}">
                    <a16:creationId xmlns:a16="http://schemas.microsoft.com/office/drawing/2014/main" id="{222F7FBB-45C0-3F82-2828-D4D4F7D2C86E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41" name="Rectangle 44">
                  <a:extLst>
                    <a:ext uri="{FF2B5EF4-FFF2-40B4-BE49-F238E27FC236}">
                      <a16:creationId xmlns:a16="http://schemas.microsoft.com/office/drawing/2014/main" id="{C88B5768-3D55-97D9-CDC3-850E13C4C40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2" name="Rectangle 45">
                  <a:extLst>
                    <a:ext uri="{FF2B5EF4-FFF2-40B4-BE49-F238E27FC236}">
                      <a16:creationId xmlns:a16="http://schemas.microsoft.com/office/drawing/2014/main" id="{83719ACD-220A-F5C5-C135-9610EC9825A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7" name="Group 30">
                <a:extLst>
                  <a:ext uri="{FF2B5EF4-FFF2-40B4-BE49-F238E27FC236}">
                    <a16:creationId xmlns:a16="http://schemas.microsoft.com/office/drawing/2014/main" id="{B6CC0F5B-4EAD-F1C0-86BE-D33415460664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9" name="Rectangle 42">
                  <a:extLst>
                    <a:ext uri="{FF2B5EF4-FFF2-40B4-BE49-F238E27FC236}">
                      <a16:creationId xmlns:a16="http://schemas.microsoft.com/office/drawing/2014/main" id="{92410041-CA3D-9420-CB6C-27DE643D4D9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0" name="Rectangle 43">
                  <a:extLst>
                    <a:ext uri="{FF2B5EF4-FFF2-40B4-BE49-F238E27FC236}">
                      <a16:creationId xmlns:a16="http://schemas.microsoft.com/office/drawing/2014/main" id="{480CECA4-35A9-CD3C-1FA8-36968A25513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8" name="Group 31">
                <a:extLst>
                  <a:ext uri="{FF2B5EF4-FFF2-40B4-BE49-F238E27FC236}">
                    <a16:creationId xmlns:a16="http://schemas.microsoft.com/office/drawing/2014/main" id="{F18ACEE4-2C6D-B018-09CF-767BFE1F1B0B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37" name="Rectangle 40">
                  <a:extLst>
                    <a:ext uri="{FF2B5EF4-FFF2-40B4-BE49-F238E27FC236}">
                      <a16:creationId xmlns:a16="http://schemas.microsoft.com/office/drawing/2014/main" id="{25704DF7-73BC-8958-A538-A291A71EF23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8" name="Rectangle 41">
                  <a:extLst>
                    <a:ext uri="{FF2B5EF4-FFF2-40B4-BE49-F238E27FC236}">
                      <a16:creationId xmlns:a16="http://schemas.microsoft.com/office/drawing/2014/main" id="{92B772B7-2C01-32F5-24AD-0D49CE34EB5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9" name="TextBox 32">
                <a:extLst>
                  <a:ext uri="{FF2B5EF4-FFF2-40B4-BE49-F238E27FC236}">
                    <a16:creationId xmlns:a16="http://schemas.microsoft.com/office/drawing/2014/main" id="{1CA64851-3FD8-1405-BE42-378B34E122B4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30" name="Group 33">
                <a:extLst>
                  <a:ext uri="{FF2B5EF4-FFF2-40B4-BE49-F238E27FC236}">
                    <a16:creationId xmlns:a16="http://schemas.microsoft.com/office/drawing/2014/main" id="{B9034D02-728C-7D92-4431-3F283A9DBCE2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38">
                  <a:extLst>
                    <a:ext uri="{FF2B5EF4-FFF2-40B4-BE49-F238E27FC236}">
                      <a16:creationId xmlns:a16="http://schemas.microsoft.com/office/drawing/2014/main" id="{3BCE769C-CD09-4251-8EF2-2F77E397D07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39">
                  <a:extLst>
                    <a:ext uri="{FF2B5EF4-FFF2-40B4-BE49-F238E27FC236}">
                      <a16:creationId xmlns:a16="http://schemas.microsoft.com/office/drawing/2014/main" id="{12B596C7-B189-A870-14F2-E594E2703A9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1" name="Group 34">
                <a:extLst>
                  <a:ext uri="{FF2B5EF4-FFF2-40B4-BE49-F238E27FC236}">
                    <a16:creationId xmlns:a16="http://schemas.microsoft.com/office/drawing/2014/main" id="{FB19E216-07A5-1BF8-C337-741BEC556259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36">
                  <a:extLst>
                    <a:ext uri="{FF2B5EF4-FFF2-40B4-BE49-F238E27FC236}">
                      <a16:creationId xmlns:a16="http://schemas.microsoft.com/office/drawing/2014/main" id="{567EFAD3-96F1-5796-8919-49875357DE9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37">
                  <a:extLst>
                    <a:ext uri="{FF2B5EF4-FFF2-40B4-BE49-F238E27FC236}">
                      <a16:creationId xmlns:a16="http://schemas.microsoft.com/office/drawing/2014/main" id="{7C724409-5DA0-3F7C-8B92-9BC376FAF72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32" name="TextBox 35">
                <a:extLst>
                  <a:ext uri="{FF2B5EF4-FFF2-40B4-BE49-F238E27FC236}">
                    <a16:creationId xmlns:a16="http://schemas.microsoft.com/office/drawing/2014/main" id="{769AF9E6-75EF-8779-CA87-6471B51DD7FF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70" name="Group 73">
            <a:extLst>
              <a:ext uri="{FF2B5EF4-FFF2-40B4-BE49-F238E27FC236}">
                <a16:creationId xmlns:a16="http://schemas.microsoft.com/office/drawing/2014/main" id="{9C078AD8-D268-4CD7-B1A3-714ABB8578FA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71" name="Group 74">
              <a:extLst>
                <a:ext uri="{FF2B5EF4-FFF2-40B4-BE49-F238E27FC236}">
                  <a16:creationId xmlns:a16="http://schemas.microsoft.com/office/drawing/2014/main" id="{C40863E6-39C4-A449-2F66-95E87376C0E7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73" name="Rectangle 76">
                <a:extLst>
                  <a:ext uri="{FF2B5EF4-FFF2-40B4-BE49-F238E27FC236}">
                    <a16:creationId xmlns:a16="http://schemas.microsoft.com/office/drawing/2014/main" id="{6FA283C8-3ADE-B96A-BF64-A3F1F63D073D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74" name="Rectangle 77">
                <a:extLst>
                  <a:ext uri="{FF2B5EF4-FFF2-40B4-BE49-F238E27FC236}">
                    <a16:creationId xmlns:a16="http://schemas.microsoft.com/office/drawing/2014/main" id="{61F43B47-BEFA-24CC-EE55-F0221B139B65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72" name="TextBox 75">
              <a:extLst>
                <a:ext uri="{FF2B5EF4-FFF2-40B4-BE49-F238E27FC236}">
                  <a16:creationId xmlns:a16="http://schemas.microsoft.com/office/drawing/2014/main" id="{1DDD3C1E-0BB5-D169-8C1A-D9D38E08274C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75" name="Curved Connector 78">
            <a:extLst>
              <a:ext uri="{FF2B5EF4-FFF2-40B4-BE49-F238E27FC236}">
                <a16:creationId xmlns:a16="http://schemas.microsoft.com/office/drawing/2014/main" id="{15B0CC38-148A-0358-9D26-A480FA2CE4FD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urved Connector 79">
            <a:extLst>
              <a:ext uri="{FF2B5EF4-FFF2-40B4-BE49-F238E27FC236}">
                <a16:creationId xmlns:a16="http://schemas.microsoft.com/office/drawing/2014/main" id="{788AC6AD-ED33-ED02-E870-D9A267D11007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urved Connector 80">
            <a:extLst>
              <a:ext uri="{FF2B5EF4-FFF2-40B4-BE49-F238E27FC236}">
                <a16:creationId xmlns:a16="http://schemas.microsoft.com/office/drawing/2014/main" id="{B11610D7-D196-9B9F-5E5C-0B67040046C0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81">
            <a:extLst>
              <a:ext uri="{FF2B5EF4-FFF2-40B4-BE49-F238E27FC236}">
                <a16:creationId xmlns:a16="http://schemas.microsoft.com/office/drawing/2014/main" id="{49F10C73-3591-F949-DAEC-FDBAE3B6075C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80" name="Straight Arrow Connector 83">
            <a:extLst>
              <a:ext uri="{FF2B5EF4-FFF2-40B4-BE49-F238E27FC236}">
                <a16:creationId xmlns:a16="http://schemas.microsoft.com/office/drawing/2014/main" id="{643E746C-201F-28DD-48BE-AC5408E3F978}"/>
              </a:ext>
            </a:extLst>
          </p:cNvPr>
          <p:cNvCxnSpPr>
            <a:cxnSpLocks/>
            <a:endCxn id="64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Arrow Connector 85">
            <a:extLst>
              <a:ext uri="{FF2B5EF4-FFF2-40B4-BE49-F238E27FC236}">
                <a16:creationId xmlns:a16="http://schemas.microsoft.com/office/drawing/2014/main" id="{66AEFFB4-D868-EB12-569F-E5A9E1D421A7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88">
            <a:extLst>
              <a:ext uri="{FF2B5EF4-FFF2-40B4-BE49-F238E27FC236}">
                <a16:creationId xmlns:a16="http://schemas.microsoft.com/office/drawing/2014/main" id="{C41FF7A1-E7DB-8CD6-62D7-BE2E15599469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83" name="Rectangle 89">
            <a:extLst>
              <a:ext uri="{FF2B5EF4-FFF2-40B4-BE49-F238E27FC236}">
                <a16:creationId xmlns:a16="http://schemas.microsoft.com/office/drawing/2014/main" id="{B0CB828B-B3F1-C2BE-C71B-556294D7EC3E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84" name="Picture 4" descr="卡通沙漏计时GIF图片-动态图片基地">
            <a:extLst>
              <a:ext uri="{FF2B5EF4-FFF2-40B4-BE49-F238E27FC236}">
                <a16:creationId xmlns:a16="http://schemas.microsoft.com/office/drawing/2014/main" id="{75A71ED1-34CD-4311-B4CD-6117A23B7E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TextBox 15">
            <a:extLst>
              <a:ext uri="{FF2B5EF4-FFF2-40B4-BE49-F238E27FC236}">
                <a16:creationId xmlns:a16="http://schemas.microsoft.com/office/drawing/2014/main" id="{268620DD-5610-7DB2-4B59-CCCDED9875A7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05591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89EDE-1F99-906C-B8A5-A5F639E71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1B4C0E-D9AE-8F47-B724-E0BC92F8E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E2CC8F-04A6-8F6D-E052-0A17E5FFC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E665118C-9957-CDB2-0BEE-F6EACED6C55E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ABC525AF-E854-6396-7938-D8AA5F87628D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44CEBF3D-2DEC-C1C3-B0B0-390108639DC6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D71F9892-9534-BB36-A25C-AE9CA3B4EE8A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90CA039E-1ED6-F5C7-809B-C5E2376F611B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2DCB053D-5B19-1801-17F9-1B09326EFF07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84A6B380-C6E8-63B4-F004-DD62263C8111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6780ADF8-4102-C8D8-BF57-174BDB08D9AE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8F032980-F918-2BB2-3D33-28911C42EBF2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2210D003-0D5B-707E-D0C3-6FF6CB77DA5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C743082B-2424-B6B4-B9B4-F4C60159866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5DBC6C39-12B9-528E-5338-EF0F8697CB07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6C031797-43AE-8493-E8D4-ED08289B910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895602A2-B7F0-4CAF-38D5-BD387039F95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9018F652-BB8D-22BD-79A3-08CFF8B0CCA6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3986DCA2-9E5C-40F9-160D-A9D83A519E22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0DC3CDDB-3BF4-14A7-8B23-5A9A132F960C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D4B1C634-2577-7AED-A28C-6F76823F9DB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EE85FCA3-8DBE-D479-A567-09284E24F14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8D914568-CFE1-6515-C7F5-52546D17D775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8EEB1A2E-564C-A627-E761-5D0C7C6CE456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9BBA65BB-567D-8EBE-464A-AC7638FE0E50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B0123C9A-F1F5-C431-63A8-160D2C4310B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A71C90EF-7E3C-A96F-F66A-BEF36E8D7EF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41E496DB-2B47-462E-6FC4-4336A118C79D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6D3180F3-CA4A-2A19-C3D1-5DD9F6C12CB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CD953EBE-7EFA-040C-6C38-D62EFA65457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DAF0E8EF-F531-22A8-D7AD-B484C97FC8D9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48FB2DE2-8824-0F74-AB71-891EAF3EE95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79E7603E-4A44-61AA-4035-3B647FA213F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7D0A8038-9E6B-1F54-BB71-24AC76960E69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1E6B3D85-5E33-BF2B-5FE2-3766AF473562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EF9822F4-05DE-3F4E-1C46-1FD000504440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6739C6D9-BF56-092B-F74A-52696160A4A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FFA0C19A-7644-BFFA-A9A7-3CFAD0D3322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4E69154F-8AC7-2F0F-D791-5518EB6CBAD0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2000D013-39CC-3759-65BF-B883C779DFAE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69ECDEBC-BE49-C15C-D55C-570FCD0834E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22668E83-9973-CAE2-2918-2D6F0C91856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85BF49CC-10C6-B1E7-E6D0-F73EA44B07EE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DC96250E-18B1-D682-2029-803ECECB246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11084828-672C-B0C8-B161-D5C8781400C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5847A775-E597-21B5-2F1C-5E7368CC0597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ECC07FCD-0A87-BFFE-9032-E51E07DFC11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95ABC5C4-74F9-F475-BFDB-67A68BCEDC4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C58951FF-7274-57B4-4717-382701F22C68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0850F821-8B89-FD80-9A4E-E24137B0399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348FEFB4-7FB9-4B95-7422-14DC43539FE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50514795-D8F1-4F07-960E-190F02A846CC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49618780-2D4E-4BCA-ABCF-E4914751F39B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97696C45-C149-ABE1-68DC-87648A157F7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6F6EB419-5898-FF62-8560-592880C13487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B9DA17DF-D6B6-B982-B779-09B3F6554DAC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DFB3E11D-A943-B8E0-119C-F61C2D131FC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6A4AFE32-CEFC-958A-16FA-69398FA0E6A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FDDBDD4D-1A20-5566-5247-81866488FD50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00E268C0-120C-66AC-4785-7D6C9E0FE4D0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333667B6-BC9B-4E69-72F0-51B1CBDE0DDC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EEB76DF1-CC3D-7892-9DEE-4CE266A017E0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866E8E71-D1BB-EDEC-482C-AF16BBD2EC05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1869E35D-076A-E2A8-7B21-6C783BB5D055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7" name="Curved Connector 78">
            <a:extLst>
              <a:ext uri="{FF2B5EF4-FFF2-40B4-BE49-F238E27FC236}">
                <a16:creationId xmlns:a16="http://schemas.microsoft.com/office/drawing/2014/main" id="{C9A158D1-24EC-7C5D-CE40-7FE380126CD4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79">
            <a:extLst>
              <a:ext uri="{FF2B5EF4-FFF2-40B4-BE49-F238E27FC236}">
                <a16:creationId xmlns:a16="http://schemas.microsoft.com/office/drawing/2014/main" id="{077EA79C-05B1-1EE8-BB36-D9C53217BE34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80">
            <a:extLst>
              <a:ext uri="{FF2B5EF4-FFF2-40B4-BE49-F238E27FC236}">
                <a16:creationId xmlns:a16="http://schemas.microsoft.com/office/drawing/2014/main" id="{4E42C9FD-C41A-CFE5-7240-0415C602EBEA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81">
            <a:extLst>
              <a:ext uri="{FF2B5EF4-FFF2-40B4-BE49-F238E27FC236}">
                <a16:creationId xmlns:a16="http://schemas.microsoft.com/office/drawing/2014/main" id="{73E1776A-61FC-830A-55CE-B2468FD1CDC0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72" name="Straight Arrow Connector 83">
            <a:extLst>
              <a:ext uri="{FF2B5EF4-FFF2-40B4-BE49-F238E27FC236}">
                <a16:creationId xmlns:a16="http://schemas.microsoft.com/office/drawing/2014/main" id="{0296924E-B64F-556A-2B7C-778401D1BF75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85">
            <a:extLst>
              <a:ext uri="{FF2B5EF4-FFF2-40B4-BE49-F238E27FC236}">
                <a16:creationId xmlns:a16="http://schemas.microsoft.com/office/drawing/2014/main" id="{A3738341-1F52-2F4C-CDC6-CA5ED6050D8F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Rectangle 88">
            <a:extLst>
              <a:ext uri="{FF2B5EF4-FFF2-40B4-BE49-F238E27FC236}">
                <a16:creationId xmlns:a16="http://schemas.microsoft.com/office/drawing/2014/main" id="{72522667-491A-5FD1-E4CA-7634038580CB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5" name="Rectangle 89">
            <a:extLst>
              <a:ext uri="{FF2B5EF4-FFF2-40B4-BE49-F238E27FC236}">
                <a16:creationId xmlns:a16="http://schemas.microsoft.com/office/drawing/2014/main" id="{062EB2E8-364D-A3F0-979D-CBAA31A1F399}"/>
              </a:ext>
            </a:extLst>
          </p:cNvPr>
          <p:cNvSpPr/>
          <p:nvPr/>
        </p:nvSpPr>
        <p:spPr>
          <a:xfrm>
            <a:off x="2813837" y="1630930"/>
            <a:ext cx="1854651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76" name="Picture 4" descr="卡通沙漏计时GIF图片-动态图片基地">
            <a:extLst>
              <a:ext uri="{FF2B5EF4-FFF2-40B4-BE49-F238E27FC236}">
                <a16:creationId xmlns:a16="http://schemas.microsoft.com/office/drawing/2014/main" id="{30099301-A904-0C32-3AC6-CE9810F02F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15">
            <a:extLst>
              <a:ext uri="{FF2B5EF4-FFF2-40B4-BE49-F238E27FC236}">
                <a16:creationId xmlns:a16="http://schemas.microsoft.com/office/drawing/2014/main" id="{2DCE43EC-2373-4405-6801-7CF1D3BE9DF4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17494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B3FFD-75A7-AC3C-256C-458D32CE5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63E83E-A289-09D1-F439-D797A9C05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6D4FF5-F93D-CBC0-B8BC-328956DCF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2B176D9B-8414-EEB0-E0B3-B667F2A54BB6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A88133F8-CCF0-ACAF-FEAB-58514B50F3FA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02FFAB16-6C36-0F08-1BF7-1F5E50F9898F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983E8314-3F92-BCE1-648C-3F505BAA66C5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D8395618-F420-4DE8-1CB1-F99CCE711178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AEF864E5-F17F-A104-3204-831FADB4848D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4E6A7822-3FC0-0612-52C4-EF264ED81717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655BE134-0E89-F342-8CF6-731026DC0B3D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CF05F874-2A0B-7D51-5DBF-58A1CC8F35A7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38C0A985-21A1-2153-4DAD-27307FF94AF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63292D0C-C0DB-83F3-5FA8-66B9CC9F518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F5AA8635-518C-E6EE-4787-3D08B3BE149C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43B4A570-9759-8EE3-BBE8-8619B3A1DA4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41CD794A-4ACC-A162-DC1C-A0701E0ABF4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EB9B4520-2781-DF15-A042-223112F8A3D3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790DD974-7824-F074-8B4A-13A9678EBEB2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2B7A09BB-6402-DEF4-DF7F-D6AC13F5C180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B3C78EE8-2D3C-22D8-7FD1-C3AD385C830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5981ADCE-FEB1-FDB7-AF10-2E8A9AB775B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46E340EF-3A71-751C-6ACD-DB20621CBACF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537EB213-D3AE-664B-71B9-378C98F638A7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DD3B4914-161D-56C0-CF94-3CA119D42427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F2FF88B0-C4BB-9C4D-DD8A-38411B59EEE9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D5235787-15AC-5160-2E9B-A742CBD02F1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D5D7BB7D-7599-99F5-C000-9FC29C580A6C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71370F6B-6E4B-024E-0F9C-843EEEBD39F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3DF29528-D0BC-B5C3-EF06-F40D3E350A8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ACE5FD31-9027-17F2-6610-BAC56630BACA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AFDBF865-1460-F442-2548-E49D22D3C4A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53DC0E7A-357F-255C-6592-2F735AF70F42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9AC49C27-519E-DF60-C952-6F8CEAFB9207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40F3A24A-3D67-383A-0555-0E9FBFD35084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C40C9B44-A45A-C99C-96CC-B95AF597B6A9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E5D10662-B3A0-1ECD-793F-1806CD44D12D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17DC89FA-6E2B-B90C-CF44-0C8F4413EC1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CBD47836-CDE0-51E9-C687-229D81EB6A05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66CBC46E-8959-30DF-11DC-423384F37077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EDE6FEE0-9E7E-1472-5626-2406A4AC4DD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19409AFD-B573-6328-0683-5E0EA209E66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B6F921BC-520F-BE82-7B1F-1C3FE0756198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C2054DE7-AB5B-E847-476F-646AE82F8E5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BBF984FA-FC65-42CC-47CC-74F82C927F3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6006E591-B9A4-93F0-9D16-FD3700B51F3F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EBB5236C-A348-BE55-08D2-559A81C779A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A3F101EA-AF01-9BC8-2EDB-FD8FAB5A1DC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977935B7-36B7-4622-6052-249096FB68D1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5F7CEF0E-2AA7-1F6A-9DC6-89484FCAAA7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B0AF005C-E442-CBC4-9FEC-FCE5AC44169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74186A2E-9754-79C8-3537-3F6E18C5EBE5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D614CCD0-09B0-30A4-05BC-0DA156BF48D4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5F571561-E9F8-03DF-CAEE-FAE5B834415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49D39F84-E64C-5F5A-702A-FD0A672D101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2B101B5E-8141-69E5-4AAC-2B4F8D40A7D5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4F89AF72-AFC6-C323-2AF1-ECCBE23B3F7B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5EDB7BE1-F555-BD6F-4DDC-EC956FE644EF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95E32DF3-4C2B-51FA-6111-B5AFB7D61C76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18B231FE-0174-77F0-578F-218CBA46F6E6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51EF03C0-C0C5-524E-13E8-E47A0B773AF5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1020B573-34CE-0CCD-8BD7-3127A4683189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CA3280C6-5AC2-4BCE-3BF6-61B7D8015B49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040DAA1C-FB78-67CA-07F5-6532E33B9D40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7" name="Curved Connector 78">
            <a:extLst>
              <a:ext uri="{FF2B5EF4-FFF2-40B4-BE49-F238E27FC236}">
                <a16:creationId xmlns:a16="http://schemas.microsoft.com/office/drawing/2014/main" id="{76F7D560-3C27-2B1B-B9A6-8257EA12D058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79">
            <a:extLst>
              <a:ext uri="{FF2B5EF4-FFF2-40B4-BE49-F238E27FC236}">
                <a16:creationId xmlns:a16="http://schemas.microsoft.com/office/drawing/2014/main" id="{2F06F5C8-A382-7AF5-8DD0-3B7FC756F65F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80">
            <a:extLst>
              <a:ext uri="{FF2B5EF4-FFF2-40B4-BE49-F238E27FC236}">
                <a16:creationId xmlns:a16="http://schemas.microsoft.com/office/drawing/2014/main" id="{1A2E0B43-F069-4BC4-F820-BCF7F59CCEE5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81">
            <a:extLst>
              <a:ext uri="{FF2B5EF4-FFF2-40B4-BE49-F238E27FC236}">
                <a16:creationId xmlns:a16="http://schemas.microsoft.com/office/drawing/2014/main" id="{05BC1B0F-B66B-4235-8BF5-F06A4AF5A2B3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72" name="Straight Arrow Connector 83">
            <a:extLst>
              <a:ext uri="{FF2B5EF4-FFF2-40B4-BE49-F238E27FC236}">
                <a16:creationId xmlns:a16="http://schemas.microsoft.com/office/drawing/2014/main" id="{E016D202-7DF3-4596-3841-1DD2311AA356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85">
            <a:extLst>
              <a:ext uri="{FF2B5EF4-FFF2-40B4-BE49-F238E27FC236}">
                <a16:creationId xmlns:a16="http://schemas.microsoft.com/office/drawing/2014/main" id="{E19F1C8A-0DF3-67D4-047C-5FAD7D41AFC8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Rectangle 88">
            <a:extLst>
              <a:ext uri="{FF2B5EF4-FFF2-40B4-BE49-F238E27FC236}">
                <a16:creationId xmlns:a16="http://schemas.microsoft.com/office/drawing/2014/main" id="{EEEADF78-2539-A276-865A-B0CF6ACF0F05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5" name="Rectangle 89">
            <a:extLst>
              <a:ext uri="{FF2B5EF4-FFF2-40B4-BE49-F238E27FC236}">
                <a16:creationId xmlns:a16="http://schemas.microsoft.com/office/drawing/2014/main" id="{05A9CECD-331D-FEED-8FF2-6D6BEAB7C13D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6" name="TextBox 84">
            <a:extLst>
              <a:ext uri="{FF2B5EF4-FFF2-40B4-BE49-F238E27FC236}">
                <a16:creationId xmlns:a16="http://schemas.microsoft.com/office/drawing/2014/main" id="{DCB72F5A-44FC-01C8-63AA-C8D32ADC2D61}"/>
              </a:ext>
            </a:extLst>
          </p:cNvPr>
          <p:cNvSpPr txBox="1"/>
          <p:nvPr/>
        </p:nvSpPr>
        <p:spPr>
          <a:xfrm>
            <a:off x="3830903" y="1912967"/>
            <a:ext cx="415498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Full</a:t>
            </a:r>
          </a:p>
        </p:txBody>
      </p:sp>
      <p:pic>
        <p:nvPicPr>
          <p:cNvPr id="77" name="Picture 4" descr="卡通沙漏计时GIF图片-动态图片基地">
            <a:extLst>
              <a:ext uri="{FF2B5EF4-FFF2-40B4-BE49-F238E27FC236}">
                <a16:creationId xmlns:a16="http://schemas.microsoft.com/office/drawing/2014/main" id="{F2FA4F85-E8D0-8263-52BA-C67777A4EE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TextBox 15">
            <a:extLst>
              <a:ext uri="{FF2B5EF4-FFF2-40B4-BE49-F238E27FC236}">
                <a16:creationId xmlns:a16="http://schemas.microsoft.com/office/drawing/2014/main" id="{934DE1D6-6C3C-447C-053D-00596D3899D3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3199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8759F-172B-53CC-FA58-012417889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DB5DAC-B257-DD6B-52A8-DEC05607D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AFA1BB-2876-3DDC-D405-6C992951F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90</a:t>
            </a:fld>
            <a:endParaRPr lang="zh-CN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A355D591-3D8B-3945-C2BA-F4979855FB17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794114F4-CB7B-E5B0-3F83-C89CE2A0B891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19">
            <a:extLst>
              <a:ext uri="{FF2B5EF4-FFF2-40B4-BE49-F238E27FC236}">
                <a16:creationId xmlns:a16="http://schemas.microsoft.com/office/drawing/2014/main" id="{21A74428-2B19-6AB5-42D8-2C40A30FCA25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0E78052A-1C05-2122-D34B-B0561E95B0F6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21">
            <a:extLst>
              <a:ext uri="{FF2B5EF4-FFF2-40B4-BE49-F238E27FC236}">
                <a16:creationId xmlns:a16="http://schemas.microsoft.com/office/drawing/2014/main" id="{89709D56-ADC2-3552-9BC2-B90CCF37E4AE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46DB3CFE-4AE4-05DB-509A-71E7F9883961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12" name="Group 23">
            <a:extLst>
              <a:ext uri="{FF2B5EF4-FFF2-40B4-BE49-F238E27FC236}">
                <a16:creationId xmlns:a16="http://schemas.microsoft.com/office/drawing/2014/main" id="{6716CA55-61DC-0BDD-5A73-C5EDD9C6DDAE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13" name="Group 24">
              <a:extLst>
                <a:ext uri="{FF2B5EF4-FFF2-40B4-BE49-F238E27FC236}">
                  <a16:creationId xmlns:a16="http://schemas.microsoft.com/office/drawing/2014/main" id="{D56C1532-FD94-6905-9A1E-ED7052DAE05D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51" name="Group 62">
                <a:extLst>
                  <a:ext uri="{FF2B5EF4-FFF2-40B4-BE49-F238E27FC236}">
                    <a16:creationId xmlns:a16="http://schemas.microsoft.com/office/drawing/2014/main" id="{D78D26D2-B7D3-CAD5-3A91-18ADBC042453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60" name="Rectangle 71">
                  <a:extLst>
                    <a:ext uri="{FF2B5EF4-FFF2-40B4-BE49-F238E27FC236}">
                      <a16:creationId xmlns:a16="http://schemas.microsoft.com/office/drawing/2014/main" id="{292886B7-92B0-F777-E515-2562E9979AB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61" name="Rectangle 72">
                  <a:extLst>
                    <a:ext uri="{FF2B5EF4-FFF2-40B4-BE49-F238E27FC236}">
                      <a16:creationId xmlns:a16="http://schemas.microsoft.com/office/drawing/2014/main" id="{CC7D90BB-B924-8182-7A8E-CC4E5E34503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52" name="Group 63">
                <a:extLst>
                  <a:ext uri="{FF2B5EF4-FFF2-40B4-BE49-F238E27FC236}">
                    <a16:creationId xmlns:a16="http://schemas.microsoft.com/office/drawing/2014/main" id="{7F936926-C465-5EEA-99C2-63D6704C3DEF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58" name="Rectangle 69">
                  <a:extLst>
                    <a:ext uri="{FF2B5EF4-FFF2-40B4-BE49-F238E27FC236}">
                      <a16:creationId xmlns:a16="http://schemas.microsoft.com/office/drawing/2014/main" id="{4146DD37-89F1-EE61-B00F-B41015F20FCA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9" name="Rectangle 70">
                  <a:extLst>
                    <a:ext uri="{FF2B5EF4-FFF2-40B4-BE49-F238E27FC236}">
                      <a16:creationId xmlns:a16="http://schemas.microsoft.com/office/drawing/2014/main" id="{D13B39C9-CE23-6DF9-26C5-F01D57A65BD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53" name="TextBox 64">
                <a:extLst>
                  <a:ext uri="{FF2B5EF4-FFF2-40B4-BE49-F238E27FC236}">
                    <a16:creationId xmlns:a16="http://schemas.microsoft.com/office/drawing/2014/main" id="{C9F881BB-BB74-09D0-D10B-1505BB419E7E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54" name="TextBox 65">
                <a:extLst>
                  <a:ext uri="{FF2B5EF4-FFF2-40B4-BE49-F238E27FC236}">
                    <a16:creationId xmlns:a16="http://schemas.microsoft.com/office/drawing/2014/main" id="{855DBCF0-6AA8-D604-1440-5204ED23CDE8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55" name="Group 66">
                <a:extLst>
                  <a:ext uri="{FF2B5EF4-FFF2-40B4-BE49-F238E27FC236}">
                    <a16:creationId xmlns:a16="http://schemas.microsoft.com/office/drawing/2014/main" id="{C3DE7350-7B2C-E095-8FF5-E92136F9A706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56" name="Rectangle 67">
                  <a:extLst>
                    <a:ext uri="{FF2B5EF4-FFF2-40B4-BE49-F238E27FC236}">
                      <a16:creationId xmlns:a16="http://schemas.microsoft.com/office/drawing/2014/main" id="{A9602B5C-F612-22A4-4EE7-AD5119C19AF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7" name="Rectangle 68">
                  <a:extLst>
                    <a:ext uri="{FF2B5EF4-FFF2-40B4-BE49-F238E27FC236}">
                      <a16:creationId xmlns:a16="http://schemas.microsoft.com/office/drawing/2014/main" id="{02464F43-C6D7-B6F3-E2F5-DE5DCCA6C07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09CB6348-9AA9-9CC8-2390-5374A8C983DD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15" name="Group 26">
              <a:extLst>
                <a:ext uri="{FF2B5EF4-FFF2-40B4-BE49-F238E27FC236}">
                  <a16:creationId xmlns:a16="http://schemas.microsoft.com/office/drawing/2014/main" id="{7A753CA2-16AF-ED15-A15F-D41B1971D58D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37" name="Group 48">
                <a:extLst>
                  <a:ext uri="{FF2B5EF4-FFF2-40B4-BE49-F238E27FC236}">
                    <a16:creationId xmlns:a16="http://schemas.microsoft.com/office/drawing/2014/main" id="{84948941-D6DF-F933-FE38-E1255263AF56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9" name="Rectangle 60">
                  <a:extLst>
                    <a:ext uri="{FF2B5EF4-FFF2-40B4-BE49-F238E27FC236}">
                      <a16:creationId xmlns:a16="http://schemas.microsoft.com/office/drawing/2014/main" id="{39EB6BA8-5E1A-5496-5EBD-2C13FE9E7EC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50" name="Rectangle 61">
                  <a:extLst>
                    <a:ext uri="{FF2B5EF4-FFF2-40B4-BE49-F238E27FC236}">
                      <a16:creationId xmlns:a16="http://schemas.microsoft.com/office/drawing/2014/main" id="{E4BEE3D1-71FA-4252-D57D-EA4E9F8B114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8" name="Group 49">
                <a:extLst>
                  <a:ext uri="{FF2B5EF4-FFF2-40B4-BE49-F238E27FC236}">
                    <a16:creationId xmlns:a16="http://schemas.microsoft.com/office/drawing/2014/main" id="{F5E06481-B91B-27FD-821B-2CBBFCF332E1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7" name="Rectangle 58">
                  <a:extLst>
                    <a:ext uri="{FF2B5EF4-FFF2-40B4-BE49-F238E27FC236}">
                      <a16:creationId xmlns:a16="http://schemas.microsoft.com/office/drawing/2014/main" id="{8A778E2F-23CD-D5E8-B00B-BB980620A85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8" name="Rectangle 59">
                  <a:extLst>
                    <a:ext uri="{FF2B5EF4-FFF2-40B4-BE49-F238E27FC236}">
                      <a16:creationId xmlns:a16="http://schemas.microsoft.com/office/drawing/2014/main" id="{D0F37BDA-910F-0C83-CF11-5C758DE382A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39" name="Group 50">
                <a:extLst>
                  <a:ext uri="{FF2B5EF4-FFF2-40B4-BE49-F238E27FC236}">
                    <a16:creationId xmlns:a16="http://schemas.microsoft.com/office/drawing/2014/main" id="{D79EC1BD-409E-2A2C-8115-DCA66CCAF4E3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45" name="Rectangle 56">
                  <a:extLst>
                    <a:ext uri="{FF2B5EF4-FFF2-40B4-BE49-F238E27FC236}">
                      <a16:creationId xmlns:a16="http://schemas.microsoft.com/office/drawing/2014/main" id="{887BA616-1B3C-637C-B11B-17AF9D8E4CB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6" name="Rectangle 57">
                  <a:extLst>
                    <a:ext uri="{FF2B5EF4-FFF2-40B4-BE49-F238E27FC236}">
                      <a16:creationId xmlns:a16="http://schemas.microsoft.com/office/drawing/2014/main" id="{B1A0EC04-CD62-AF67-EC18-25A47F9A145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40" name="TextBox 51">
                <a:extLst>
                  <a:ext uri="{FF2B5EF4-FFF2-40B4-BE49-F238E27FC236}">
                    <a16:creationId xmlns:a16="http://schemas.microsoft.com/office/drawing/2014/main" id="{99E49DE5-D336-8F8F-14CF-F64F92030AEA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41" name="TextBox 52">
                <a:extLst>
                  <a:ext uri="{FF2B5EF4-FFF2-40B4-BE49-F238E27FC236}">
                    <a16:creationId xmlns:a16="http://schemas.microsoft.com/office/drawing/2014/main" id="{2CA51471-271D-52A0-68E4-39DBCA219F2D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42" name="Group 53">
                <a:extLst>
                  <a:ext uri="{FF2B5EF4-FFF2-40B4-BE49-F238E27FC236}">
                    <a16:creationId xmlns:a16="http://schemas.microsoft.com/office/drawing/2014/main" id="{84DEBDCA-7673-D39E-6892-324F0CFFCC0F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43" name="Rectangle 54">
                  <a:extLst>
                    <a:ext uri="{FF2B5EF4-FFF2-40B4-BE49-F238E27FC236}">
                      <a16:creationId xmlns:a16="http://schemas.microsoft.com/office/drawing/2014/main" id="{E8535D3C-6564-231F-F947-3A2373C21C4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44" name="Rectangle 55">
                  <a:extLst>
                    <a:ext uri="{FF2B5EF4-FFF2-40B4-BE49-F238E27FC236}">
                      <a16:creationId xmlns:a16="http://schemas.microsoft.com/office/drawing/2014/main" id="{4489501B-565E-B632-3365-34E83E451A8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16" name="Group 27">
              <a:extLst>
                <a:ext uri="{FF2B5EF4-FFF2-40B4-BE49-F238E27FC236}">
                  <a16:creationId xmlns:a16="http://schemas.microsoft.com/office/drawing/2014/main" id="{EF622F6A-43E1-193E-314E-877B08C635DC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17" name="Group 28">
                <a:extLst>
                  <a:ext uri="{FF2B5EF4-FFF2-40B4-BE49-F238E27FC236}">
                    <a16:creationId xmlns:a16="http://schemas.microsoft.com/office/drawing/2014/main" id="{226CC9F0-5610-3788-577D-E282F6AFA0CE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35" name="Rectangle 46">
                  <a:extLst>
                    <a:ext uri="{FF2B5EF4-FFF2-40B4-BE49-F238E27FC236}">
                      <a16:creationId xmlns:a16="http://schemas.microsoft.com/office/drawing/2014/main" id="{22C8D5D5-B5C4-0030-5463-3A82571C575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E4AAEC05-E6D7-B130-3044-E75EB4ACE27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8" name="Group 29">
                <a:extLst>
                  <a:ext uri="{FF2B5EF4-FFF2-40B4-BE49-F238E27FC236}">
                    <a16:creationId xmlns:a16="http://schemas.microsoft.com/office/drawing/2014/main" id="{3CA68B31-F102-E90B-A509-6C167AC21047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3" name="Rectangle 44">
                  <a:extLst>
                    <a:ext uri="{FF2B5EF4-FFF2-40B4-BE49-F238E27FC236}">
                      <a16:creationId xmlns:a16="http://schemas.microsoft.com/office/drawing/2014/main" id="{4DD59718-8C15-AF91-85A0-A9A38D66BB4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4" name="Rectangle 45">
                  <a:extLst>
                    <a:ext uri="{FF2B5EF4-FFF2-40B4-BE49-F238E27FC236}">
                      <a16:creationId xmlns:a16="http://schemas.microsoft.com/office/drawing/2014/main" id="{373B5624-B76D-2ED5-5469-AF0F48343C6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9" name="Group 30">
                <a:extLst>
                  <a:ext uri="{FF2B5EF4-FFF2-40B4-BE49-F238E27FC236}">
                    <a16:creationId xmlns:a16="http://schemas.microsoft.com/office/drawing/2014/main" id="{71BF2355-84F1-7197-0C65-4605E4A853F6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31" name="Rectangle 42">
                  <a:extLst>
                    <a:ext uri="{FF2B5EF4-FFF2-40B4-BE49-F238E27FC236}">
                      <a16:creationId xmlns:a16="http://schemas.microsoft.com/office/drawing/2014/main" id="{BE1A1A0E-5848-50FC-8F73-D17F73B9932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2" name="Rectangle 43">
                  <a:extLst>
                    <a:ext uri="{FF2B5EF4-FFF2-40B4-BE49-F238E27FC236}">
                      <a16:creationId xmlns:a16="http://schemas.microsoft.com/office/drawing/2014/main" id="{B95E1FE4-2058-11D9-D5D1-4083AC575B3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0" name="Group 31">
                <a:extLst>
                  <a:ext uri="{FF2B5EF4-FFF2-40B4-BE49-F238E27FC236}">
                    <a16:creationId xmlns:a16="http://schemas.microsoft.com/office/drawing/2014/main" id="{F0B77B38-BAA7-59BE-748A-85889C74CD89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29" name="Rectangle 40">
                  <a:extLst>
                    <a:ext uri="{FF2B5EF4-FFF2-40B4-BE49-F238E27FC236}">
                      <a16:creationId xmlns:a16="http://schemas.microsoft.com/office/drawing/2014/main" id="{B0AC8BB2-CD20-F1BC-BDCC-74AF297F9F00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30" name="Rectangle 41">
                  <a:extLst>
                    <a:ext uri="{FF2B5EF4-FFF2-40B4-BE49-F238E27FC236}">
                      <a16:creationId xmlns:a16="http://schemas.microsoft.com/office/drawing/2014/main" id="{5530F31C-31DB-CCC3-0B49-D4A92030478D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1" name="TextBox 32">
                <a:extLst>
                  <a:ext uri="{FF2B5EF4-FFF2-40B4-BE49-F238E27FC236}">
                    <a16:creationId xmlns:a16="http://schemas.microsoft.com/office/drawing/2014/main" id="{4B7DD218-8F55-B8C4-144D-16B319D18FBF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22" name="Group 33">
                <a:extLst>
                  <a:ext uri="{FF2B5EF4-FFF2-40B4-BE49-F238E27FC236}">
                    <a16:creationId xmlns:a16="http://schemas.microsoft.com/office/drawing/2014/main" id="{5352D33C-A36B-F2DA-D9A9-BBB1BAFE87A0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27" name="Rectangle 38">
                  <a:extLst>
                    <a:ext uri="{FF2B5EF4-FFF2-40B4-BE49-F238E27FC236}">
                      <a16:creationId xmlns:a16="http://schemas.microsoft.com/office/drawing/2014/main" id="{E3E9FD78-0035-04AA-DAC3-CEB2F2D07D63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8" name="Rectangle 39">
                  <a:extLst>
                    <a:ext uri="{FF2B5EF4-FFF2-40B4-BE49-F238E27FC236}">
                      <a16:creationId xmlns:a16="http://schemas.microsoft.com/office/drawing/2014/main" id="{B70A5CE3-3F70-DE87-8C58-3E9662B46F3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23" name="Group 34">
                <a:extLst>
                  <a:ext uri="{FF2B5EF4-FFF2-40B4-BE49-F238E27FC236}">
                    <a16:creationId xmlns:a16="http://schemas.microsoft.com/office/drawing/2014/main" id="{FECB3E64-52D3-C75A-786D-733F1BD02FC7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076FA659-644B-8DB3-E90F-2606323707D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3694B55B-F6B0-1B7C-05E1-1C85D98721B8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3759101C-9384-73A3-5643-B070341423EE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62" name="Group 73">
            <a:extLst>
              <a:ext uri="{FF2B5EF4-FFF2-40B4-BE49-F238E27FC236}">
                <a16:creationId xmlns:a16="http://schemas.microsoft.com/office/drawing/2014/main" id="{693E6428-FD46-F23A-6FCB-EB78981FDECC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63" name="Group 74">
              <a:extLst>
                <a:ext uri="{FF2B5EF4-FFF2-40B4-BE49-F238E27FC236}">
                  <a16:creationId xmlns:a16="http://schemas.microsoft.com/office/drawing/2014/main" id="{71022941-6919-98C7-AA8E-1C53D0A5854A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62B7DA85-B8BB-FAE9-E6E4-3604E5A8CF80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C4788F59-4B59-5935-182F-2DAFC22B16FA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64" name="TextBox 75">
              <a:extLst>
                <a:ext uri="{FF2B5EF4-FFF2-40B4-BE49-F238E27FC236}">
                  <a16:creationId xmlns:a16="http://schemas.microsoft.com/office/drawing/2014/main" id="{F853DF7E-DC46-EE07-393F-0A9514B58692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67" name="Curved Connector 78">
            <a:extLst>
              <a:ext uri="{FF2B5EF4-FFF2-40B4-BE49-F238E27FC236}">
                <a16:creationId xmlns:a16="http://schemas.microsoft.com/office/drawing/2014/main" id="{C9C180E2-76B2-6551-A317-3D5F54451AE6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79">
            <a:extLst>
              <a:ext uri="{FF2B5EF4-FFF2-40B4-BE49-F238E27FC236}">
                <a16:creationId xmlns:a16="http://schemas.microsoft.com/office/drawing/2014/main" id="{3204109C-946E-EC58-70F4-3466C533B44D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80">
            <a:extLst>
              <a:ext uri="{FF2B5EF4-FFF2-40B4-BE49-F238E27FC236}">
                <a16:creationId xmlns:a16="http://schemas.microsoft.com/office/drawing/2014/main" id="{60F8816E-6F14-B2CE-5AD7-8DA6A4F3E638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81">
            <a:extLst>
              <a:ext uri="{FF2B5EF4-FFF2-40B4-BE49-F238E27FC236}">
                <a16:creationId xmlns:a16="http://schemas.microsoft.com/office/drawing/2014/main" id="{38BD51CD-0DE1-25F9-F8BD-185E6E104BBD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72" name="Straight Arrow Connector 83">
            <a:extLst>
              <a:ext uri="{FF2B5EF4-FFF2-40B4-BE49-F238E27FC236}">
                <a16:creationId xmlns:a16="http://schemas.microsoft.com/office/drawing/2014/main" id="{E7D8F3B9-407E-D9D7-C645-6FE50584A514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85">
            <a:extLst>
              <a:ext uri="{FF2B5EF4-FFF2-40B4-BE49-F238E27FC236}">
                <a16:creationId xmlns:a16="http://schemas.microsoft.com/office/drawing/2014/main" id="{AE017FA4-580F-0F28-C557-30FE1C1158EF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Rectangle 88">
            <a:extLst>
              <a:ext uri="{FF2B5EF4-FFF2-40B4-BE49-F238E27FC236}">
                <a16:creationId xmlns:a16="http://schemas.microsoft.com/office/drawing/2014/main" id="{53BA3853-682B-5E34-5FD1-BB1B4305BD4E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5" name="Rectangle 89">
            <a:extLst>
              <a:ext uri="{FF2B5EF4-FFF2-40B4-BE49-F238E27FC236}">
                <a16:creationId xmlns:a16="http://schemas.microsoft.com/office/drawing/2014/main" id="{185FF696-0DF2-7E65-1043-8DA146E6BDF9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76" name="Picture 4" descr="卡通沙漏计时GIF图片-动态图片基地">
            <a:extLst>
              <a:ext uri="{FF2B5EF4-FFF2-40B4-BE49-F238E27FC236}">
                <a16:creationId xmlns:a16="http://schemas.microsoft.com/office/drawing/2014/main" id="{4F4FBA1A-045A-5223-A92D-EE1810204E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87">
            <a:extLst>
              <a:ext uri="{FF2B5EF4-FFF2-40B4-BE49-F238E27FC236}">
                <a16:creationId xmlns:a16="http://schemas.microsoft.com/office/drawing/2014/main" id="{2627B272-200A-ECBA-E2BC-8B8670D73729}"/>
              </a:ext>
            </a:extLst>
          </p:cNvPr>
          <p:cNvSpPr/>
          <p:nvPr/>
        </p:nvSpPr>
        <p:spPr>
          <a:xfrm>
            <a:off x="2813837" y="1630930"/>
            <a:ext cx="933876" cy="286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78" name="TextBox 15">
            <a:extLst>
              <a:ext uri="{FF2B5EF4-FFF2-40B4-BE49-F238E27FC236}">
                <a16:creationId xmlns:a16="http://schemas.microsoft.com/office/drawing/2014/main" id="{ECE4B53A-4168-39B3-8FA7-957CB77D813E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26083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006EF-3AC4-10B5-8342-A02D6AFE7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4B43AA-0BE9-8964-E595-7964C3B38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stall caused by compaction in LSM Tree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2AFF7F-0A88-9548-C664-94728A8C8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91</a:t>
            </a:fld>
            <a:endParaRPr lang="zh-CN" altLang="en-US"/>
          </a:p>
        </p:txBody>
      </p:sp>
      <p:sp>
        <p:nvSpPr>
          <p:cNvPr id="80" name="Rectangle 17">
            <a:extLst>
              <a:ext uri="{FF2B5EF4-FFF2-40B4-BE49-F238E27FC236}">
                <a16:creationId xmlns:a16="http://schemas.microsoft.com/office/drawing/2014/main" id="{476D9629-8C5B-64B7-8773-F59C18F6DFEB}"/>
              </a:ext>
            </a:extLst>
          </p:cNvPr>
          <p:cNvSpPr/>
          <p:nvPr/>
        </p:nvSpPr>
        <p:spPr>
          <a:xfrm>
            <a:off x="2817464" y="2164245"/>
            <a:ext cx="1873468" cy="287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81" name="Straight Connector 18">
            <a:extLst>
              <a:ext uri="{FF2B5EF4-FFF2-40B4-BE49-F238E27FC236}">
                <a16:creationId xmlns:a16="http://schemas.microsoft.com/office/drawing/2014/main" id="{5C0B5786-5907-51FA-6FC4-281E1E7D9764}"/>
              </a:ext>
            </a:extLst>
          </p:cNvPr>
          <p:cNvCxnSpPr/>
          <p:nvPr/>
        </p:nvCxnSpPr>
        <p:spPr>
          <a:xfrm>
            <a:off x="1151075" y="2556156"/>
            <a:ext cx="71208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TextBox 19">
            <a:extLst>
              <a:ext uri="{FF2B5EF4-FFF2-40B4-BE49-F238E27FC236}">
                <a16:creationId xmlns:a16="http://schemas.microsoft.com/office/drawing/2014/main" id="{AF36D034-68C0-2EA8-90AD-F35C2C6E4EA9}"/>
              </a:ext>
            </a:extLst>
          </p:cNvPr>
          <p:cNvSpPr txBox="1"/>
          <p:nvPr/>
        </p:nvSpPr>
        <p:spPr>
          <a:xfrm>
            <a:off x="6501320" y="1638139"/>
            <a:ext cx="7152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KV pairs</a:t>
            </a:r>
          </a:p>
        </p:txBody>
      </p:sp>
      <p:cxnSp>
        <p:nvCxnSpPr>
          <p:cNvPr id="83" name="Straight Arrow Connector 20">
            <a:extLst>
              <a:ext uri="{FF2B5EF4-FFF2-40B4-BE49-F238E27FC236}">
                <a16:creationId xmlns:a16="http://schemas.microsoft.com/office/drawing/2014/main" id="{A44660D3-A54E-5D13-F92B-A931D35DB456}"/>
              </a:ext>
            </a:extLst>
          </p:cNvPr>
          <p:cNvCxnSpPr>
            <a:cxnSpLocks/>
            <a:stCxn id="82" idx="1"/>
          </p:cNvCxnSpPr>
          <p:nvPr/>
        </p:nvCxnSpPr>
        <p:spPr>
          <a:xfrm flipH="1">
            <a:off x="4672116" y="1777793"/>
            <a:ext cx="1829204" cy="3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TextBox 21">
            <a:extLst>
              <a:ext uri="{FF2B5EF4-FFF2-40B4-BE49-F238E27FC236}">
                <a16:creationId xmlns:a16="http://schemas.microsoft.com/office/drawing/2014/main" id="{E8B605A1-30C2-848E-4F2D-79DB21EAECBC}"/>
              </a:ext>
            </a:extLst>
          </p:cNvPr>
          <p:cNvSpPr txBox="1"/>
          <p:nvPr/>
        </p:nvSpPr>
        <p:spPr>
          <a:xfrm>
            <a:off x="1151076" y="2217634"/>
            <a:ext cx="75212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85" name="TextBox 22">
            <a:extLst>
              <a:ext uri="{FF2B5EF4-FFF2-40B4-BE49-F238E27FC236}">
                <a16:creationId xmlns:a16="http://schemas.microsoft.com/office/drawing/2014/main" id="{3774D9FD-042C-181C-D91E-ECA14C82A161}"/>
              </a:ext>
            </a:extLst>
          </p:cNvPr>
          <p:cNvSpPr txBox="1"/>
          <p:nvPr/>
        </p:nvSpPr>
        <p:spPr>
          <a:xfrm>
            <a:off x="1151076" y="2669441"/>
            <a:ext cx="47000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Disk</a:t>
            </a:r>
          </a:p>
        </p:txBody>
      </p:sp>
      <p:grpSp>
        <p:nvGrpSpPr>
          <p:cNvPr id="86" name="Group 23">
            <a:extLst>
              <a:ext uri="{FF2B5EF4-FFF2-40B4-BE49-F238E27FC236}">
                <a16:creationId xmlns:a16="http://schemas.microsoft.com/office/drawing/2014/main" id="{AFD79788-8A7D-8109-44D2-77368616AB9C}"/>
              </a:ext>
            </a:extLst>
          </p:cNvPr>
          <p:cNvGrpSpPr/>
          <p:nvPr/>
        </p:nvGrpSpPr>
        <p:grpSpPr>
          <a:xfrm>
            <a:off x="1122444" y="3266260"/>
            <a:ext cx="4526074" cy="1902274"/>
            <a:chOff x="719583" y="3592006"/>
            <a:chExt cx="6705294" cy="2818184"/>
          </a:xfrm>
        </p:grpSpPr>
        <p:grpSp>
          <p:nvGrpSpPr>
            <p:cNvPr id="87" name="Group 24">
              <a:extLst>
                <a:ext uri="{FF2B5EF4-FFF2-40B4-BE49-F238E27FC236}">
                  <a16:creationId xmlns:a16="http://schemas.microsoft.com/office/drawing/2014/main" id="{C89973B2-7795-683F-1F45-2805C06A1F4E}"/>
                </a:ext>
              </a:extLst>
            </p:cNvPr>
            <p:cNvGrpSpPr/>
            <p:nvPr/>
          </p:nvGrpSpPr>
          <p:grpSpPr>
            <a:xfrm>
              <a:off x="722191" y="3592006"/>
              <a:ext cx="4152656" cy="616296"/>
              <a:chOff x="722191" y="3592006"/>
              <a:chExt cx="4152656" cy="616296"/>
            </a:xfrm>
          </p:grpSpPr>
          <p:grpSp>
            <p:nvGrpSpPr>
              <p:cNvPr id="125" name="Group 62">
                <a:extLst>
                  <a:ext uri="{FF2B5EF4-FFF2-40B4-BE49-F238E27FC236}">
                    <a16:creationId xmlns:a16="http://schemas.microsoft.com/office/drawing/2014/main" id="{85D3FC30-D416-1017-CD3B-361FF4E76B31}"/>
                  </a:ext>
                </a:extLst>
              </p:cNvPr>
              <p:cNvGrpSpPr/>
              <p:nvPr/>
            </p:nvGrpSpPr>
            <p:grpSpPr>
              <a:xfrm>
                <a:off x="1688949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134" name="Rectangle 71">
                  <a:extLst>
                    <a:ext uri="{FF2B5EF4-FFF2-40B4-BE49-F238E27FC236}">
                      <a16:creationId xmlns:a16="http://schemas.microsoft.com/office/drawing/2014/main" id="{D074A054-1741-5D79-B169-217631DC950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35" name="Rectangle 72">
                  <a:extLst>
                    <a:ext uri="{FF2B5EF4-FFF2-40B4-BE49-F238E27FC236}">
                      <a16:creationId xmlns:a16="http://schemas.microsoft.com/office/drawing/2014/main" id="{31548A2E-74A3-A03A-5450-05D115CD1B4C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26" name="Group 63">
                <a:extLst>
                  <a:ext uri="{FF2B5EF4-FFF2-40B4-BE49-F238E27FC236}">
                    <a16:creationId xmlns:a16="http://schemas.microsoft.com/office/drawing/2014/main" id="{5AFB29B5-E456-0492-1B30-DEA65CA1F082}"/>
                  </a:ext>
                </a:extLst>
              </p:cNvPr>
              <p:cNvGrpSpPr/>
              <p:nvPr/>
            </p:nvGrpSpPr>
            <p:grpSpPr>
              <a:xfrm>
                <a:off x="2574594" y="3618060"/>
                <a:ext cx="505901" cy="590242"/>
                <a:chOff x="934212" y="4405091"/>
                <a:chExt cx="505901" cy="590242"/>
              </a:xfrm>
            </p:grpSpPr>
            <p:sp>
              <p:nvSpPr>
                <p:cNvPr id="132" name="Rectangle 69">
                  <a:extLst>
                    <a:ext uri="{FF2B5EF4-FFF2-40B4-BE49-F238E27FC236}">
                      <a16:creationId xmlns:a16="http://schemas.microsoft.com/office/drawing/2014/main" id="{232E04F9-636E-1176-1D45-6FB402FEA546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33" name="Rectangle 70">
                  <a:extLst>
                    <a:ext uri="{FF2B5EF4-FFF2-40B4-BE49-F238E27FC236}">
                      <a16:creationId xmlns:a16="http://schemas.microsoft.com/office/drawing/2014/main" id="{69DA4F91-032A-A0A4-A9CA-E0B0E8DC184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127" name="TextBox 64">
                <a:extLst>
                  <a:ext uri="{FF2B5EF4-FFF2-40B4-BE49-F238E27FC236}">
                    <a16:creationId xmlns:a16="http://schemas.microsoft.com/office/drawing/2014/main" id="{01B3030D-DAD1-D3DB-EA70-EECC5173E6B4}"/>
                  </a:ext>
                </a:extLst>
              </p:cNvPr>
              <p:cNvSpPr txBox="1"/>
              <p:nvPr/>
            </p:nvSpPr>
            <p:spPr>
              <a:xfrm>
                <a:off x="722191" y="3742359"/>
                <a:ext cx="874409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0</a:t>
                </a:r>
              </a:p>
            </p:txBody>
          </p:sp>
          <p:sp>
            <p:nvSpPr>
              <p:cNvPr id="128" name="TextBox 65">
                <a:extLst>
                  <a:ext uri="{FF2B5EF4-FFF2-40B4-BE49-F238E27FC236}">
                    <a16:creationId xmlns:a16="http://schemas.microsoft.com/office/drawing/2014/main" id="{C277C6F3-CDD3-8D04-2FC7-C16ECDE09A1B}"/>
                  </a:ext>
                </a:extLst>
              </p:cNvPr>
              <p:cNvSpPr txBox="1"/>
              <p:nvPr/>
            </p:nvSpPr>
            <p:spPr>
              <a:xfrm>
                <a:off x="3566366" y="3679427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129" name="Group 66">
                <a:extLst>
                  <a:ext uri="{FF2B5EF4-FFF2-40B4-BE49-F238E27FC236}">
                    <a16:creationId xmlns:a16="http://schemas.microsoft.com/office/drawing/2014/main" id="{045583B2-3647-4D73-8173-779AB304F1A5}"/>
                  </a:ext>
                </a:extLst>
              </p:cNvPr>
              <p:cNvGrpSpPr/>
              <p:nvPr/>
            </p:nvGrpSpPr>
            <p:grpSpPr>
              <a:xfrm>
                <a:off x="4368946" y="3592006"/>
                <a:ext cx="505901" cy="590242"/>
                <a:chOff x="934212" y="4405091"/>
                <a:chExt cx="505901" cy="590242"/>
              </a:xfrm>
            </p:grpSpPr>
            <p:sp>
              <p:nvSpPr>
                <p:cNvPr id="130" name="Rectangle 67">
                  <a:extLst>
                    <a:ext uri="{FF2B5EF4-FFF2-40B4-BE49-F238E27FC236}">
                      <a16:creationId xmlns:a16="http://schemas.microsoft.com/office/drawing/2014/main" id="{591250BC-E5AC-6697-90DA-14C1AFD955B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31" name="Rectangle 68">
                  <a:extLst>
                    <a:ext uri="{FF2B5EF4-FFF2-40B4-BE49-F238E27FC236}">
                      <a16:creationId xmlns:a16="http://schemas.microsoft.com/office/drawing/2014/main" id="{9C35C9F4-D97B-AFBA-E704-F0F11D9D1315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sp>
          <p:nvSpPr>
            <p:cNvPr id="88" name="TextBox 25">
              <a:extLst>
                <a:ext uri="{FF2B5EF4-FFF2-40B4-BE49-F238E27FC236}">
                  <a16:creationId xmlns:a16="http://schemas.microsoft.com/office/drawing/2014/main" id="{108C3E8D-B68D-FF63-0F5D-ACFE57ADB102}"/>
                </a:ext>
              </a:extLst>
            </p:cNvPr>
            <p:cNvSpPr txBox="1"/>
            <p:nvPr/>
          </p:nvSpPr>
          <p:spPr>
            <a:xfrm>
              <a:off x="3566365" y="5230985"/>
              <a:ext cx="503938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dirty="0">
                  <a:latin typeface="Candara" panose="020E0502030303020204" pitchFamily="34" charset="0"/>
                </a:rPr>
                <a:t>…</a:t>
              </a:r>
            </a:p>
          </p:txBody>
        </p:sp>
        <p:grpSp>
          <p:nvGrpSpPr>
            <p:cNvPr id="89" name="Group 26">
              <a:extLst>
                <a:ext uri="{FF2B5EF4-FFF2-40B4-BE49-F238E27FC236}">
                  <a16:creationId xmlns:a16="http://schemas.microsoft.com/office/drawing/2014/main" id="{FFB5543A-54B5-498F-81C8-56142F0C8302}"/>
                </a:ext>
              </a:extLst>
            </p:cNvPr>
            <p:cNvGrpSpPr/>
            <p:nvPr/>
          </p:nvGrpSpPr>
          <p:grpSpPr>
            <a:xfrm>
              <a:off x="719583" y="4507173"/>
              <a:ext cx="5037257" cy="615932"/>
              <a:chOff x="719583" y="4507173"/>
              <a:chExt cx="5037257" cy="615932"/>
            </a:xfrm>
          </p:grpSpPr>
          <p:grpSp>
            <p:nvGrpSpPr>
              <p:cNvPr id="111" name="Group 48">
                <a:extLst>
                  <a:ext uri="{FF2B5EF4-FFF2-40B4-BE49-F238E27FC236}">
                    <a16:creationId xmlns:a16="http://schemas.microsoft.com/office/drawing/2014/main" id="{C0B23A3A-28CE-9D75-538C-E01B490AB85A}"/>
                  </a:ext>
                </a:extLst>
              </p:cNvPr>
              <p:cNvGrpSpPr/>
              <p:nvPr/>
            </p:nvGrpSpPr>
            <p:grpSpPr>
              <a:xfrm>
                <a:off x="168894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123" name="Rectangle 60">
                  <a:extLst>
                    <a:ext uri="{FF2B5EF4-FFF2-40B4-BE49-F238E27FC236}">
                      <a16:creationId xmlns:a16="http://schemas.microsoft.com/office/drawing/2014/main" id="{83F4084F-4447-0419-62AC-3137783E6D51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24" name="Rectangle 61">
                  <a:extLst>
                    <a:ext uri="{FF2B5EF4-FFF2-40B4-BE49-F238E27FC236}">
                      <a16:creationId xmlns:a16="http://schemas.microsoft.com/office/drawing/2014/main" id="{0606663D-2542-A926-F072-EFEFE4F434A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12" name="Group 49">
                <a:extLst>
                  <a:ext uri="{FF2B5EF4-FFF2-40B4-BE49-F238E27FC236}">
                    <a16:creationId xmlns:a16="http://schemas.microsoft.com/office/drawing/2014/main" id="{3BB7B958-8152-0743-30D9-A98D9C8E122D}"/>
                  </a:ext>
                </a:extLst>
              </p:cNvPr>
              <p:cNvGrpSpPr/>
              <p:nvPr/>
            </p:nvGrpSpPr>
            <p:grpSpPr>
              <a:xfrm>
                <a:off x="2587483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121" name="Rectangle 58">
                  <a:extLst>
                    <a:ext uri="{FF2B5EF4-FFF2-40B4-BE49-F238E27FC236}">
                      <a16:creationId xmlns:a16="http://schemas.microsoft.com/office/drawing/2014/main" id="{FF87C6A2-46D5-C36E-3F35-70B18088FFD5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22" name="Rectangle 59">
                  <a:extLst>
                    <a:ext uri="{FF2B5EF4-FFF2-40B4-BE49-F238E27FC236}">
                      <a16:creationId xmlns:a16="http://schemas.microsoft.com/office/drawing/2014/main" id="{16BF08DF-2813-0206-0051-C60115F3D8E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113" name="Group 50">
                <a:extLst>
                  <a:ext uri="{FF2B5EF4-FFF2-40B4-BE49-F238E27FC236}">
                    <a16:creationId xmlns:a16="http://schemas.microsoft.com/office/drawing/2014/main" id="{E5883962-7AA1-A69D-3DD8-37D91B634BF1}"/>
                  </a:ext>
                </a:extLst>
              </p:cNvPr>
              <p:cNvGrpSpPr/>
              <p:nvPr/>
            </p:nvGrpSpPr>
            <p:grpSpPr>
              <a:xfrm>
                <a:off x="3486017" y="4532863"/>
                <a:ext cx="505901" cy="590242"/>
                <a:chOff x="934212" y="4405091"/>
                <a:chExt cx="505901" cy="590242"/>
              </a:xfrm>
            </p:grpSpPr>
            <p:sp>
              <p:nvSpPr>
                <p:cNvPr id="119" name="Rectangle 56">
                  <a:extLst>
                    <a:ext uri="{FF2B5EF4-FFF2-40B4-BE49-F238E27FC236}">
                      <a16:creationId xmlns:a16="http://schemas.microsoft.com/office/drawing/2014/main" id="{1270E517-A762-18B0-688B-E4CE0016445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20" name="Rectangle 57">
                  <a:extLst>
                    <a:ext uri="{FF2B5EF4-FFF2-40B4-BE49-F238E27FC236}">
                      <a16:creationId xmlns:a16="http://schemas.microsoft.com/office/drawing/2014/main" id="{A1469BD5-ECEC-157E-BD2F-C489BFF0F464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114" name="TextBox 51">
                <a:extLst>
                  <a:ext uri="{FF2B5EF4-FFF2-40B4-BE49-F238E27FC236}">
                    <a16:creationId xmlns:a16="http://schemas.microsoft.com/office/drawing/2014/main" id="{8DB274B0-778E-26D0-A4D1-E417D6F990AF}"/>
                  </a:ext>
                </a:extLst>
              </p:cNvPr>
              <p:cNvSpPr txBox="1"/>
              <p:nvPr/>
            </p:nvSpPr>
            <p:spPr>
              <a:xfrm>
                <a:off x="4465819" y="4543201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sp>
            <p:nvSpPr>
              <p:cNvPr id="115" name="TextBox 52">
                <a:extLst>
                  <a:ext uri="{FF2B5EF4-FFF2-40B4-BE49-F238E27FC236}">
                    <a16:creationId xmlns:a16="http://schemas.microsoft.com/office/drawing/2014/main" id="{8B808EB0-678A-D8DC-AD8E-3264BD704D30}"/>
                  </a:ext>
                </a:extLst>
              </p:cNvPr>
              <p:cNvSpPr txBox="1"/>
              <p:nvPr/>
            </p:nvSpPr>
            <p:spPr>
              <a:xfrm>
                <a:off x="719583" y="4689392"/>
                <a:ext cx="843536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>
                    <a:latin typeface="Candara" panose="020E0502030303020204" pitchFamily="34" charset="0"/>
                  </a:rPr>
                  <a:t>1</a:t>
                </a:r>
              </a:p>
            </p:txBody>
          </p:sp>
          <p:grpSp>
            <p:nvGrpSpPr>
              <p:cNvPr id="116" name="Group 53">
                <a:extLst>
                  <a:ext uri="{FF2B5EF4-FFF2-40B4-BE49-F238E27FC236}">
                    <a16:creationId xmlns:a16="http://schemas.microsoft.com/office/drawing/2014/main" id="{BCF09B93-4297-4B91-7102-464145E7B0D8}"/>
                  </a:ext>
                </a:extLst>
              </p:cNvPr>
              <p:cNvGrpSpPr/>
              <p:nvPr/>
            </p:nvGrpSpPr>
            <p:grpSpPr>
              <a:xfrm>
                <a:off x="5250939" y="4507173"/>
                <a:ext cx="505901" cy="590242"/>
                <a:chOff x="934212" y="4405091"/>
                <a:chExt cx="505901" cy="590242"/>
              </a:xfrm>
            </p:grpSpPr>
            <p:sp>
              <p:nvSpPr>
                <p:cNvPr id="117" name="Rectangle 54">
                  <a:extLst>
                    <a:ext uri="{FF2B5EF4-FFF2-40B4-BE49-F238E27FC236}">
                      <a16:creationId xmlns:a16="http://schemas.microsoft.com/office/drawing/2014/main" id="{29FD987C-7113-B06B-A887-74C4A5740802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18" name="Rectangle 55">
                  <a:extLst>
                    <a:ext uri="{FF2B5EF4-FFF2-40B4-BE49-F238E27FC236}">
                      <a16:creationId xmlns:a16="http://schemas.microsoft.com/office/drawing/2014/main" id="{78FA21EA-ED9A-C8DF-97DD-7C9089A98C1A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</p:grpSp>
        <p:grpSp>
          <p:nvGrpSpPr>
            <p:cNvPr id="90" name="Group 27">
              <a:extLst>
                <a:ext uri="{FF2B5EF4-FFF2-40B4-BE49-F238E27FC236}">
                  <a16:creationId xmlns:a16="http://schemas.microsoft.com/office/drawing/2014/main" id="{789DC14E-EA48-3681-6A9C-AD1DBA622CC7}"/>
                </a:ext>
              </a:extLst>
            </p:cNvPr>
            <p:cNvGrpSpPr/>
            <p:nvPr/>
          </p:nvGrpSpPr>
          <p:grpSpPr>
            <a:xfrm>
              <a:off x="753449" y="5794258"/>
              <a:ext cx="6671428" cy="615932"/>
              <a:chOff x="719583" y="5794258"/>
              <a:chExt cx="6671428" cy="615932"/>
            </a:xfrm>
          </p:grpSpPr>
          <p:grpSp>
            <p:nvGrpSpPr>
              <p:cNvPr id="91" name="Group 28">
                <a:extLst>
                  <a:ext uri="{FF2B5EF4-FFF2-40B4-BE49-F238E27FC236}">
                    <a16:creationId xmlns:a16="http://schemas.microsoft.com/office/drawing/2014/main" id="{82C06843-AF20-0323-2681-3D22AC200496}"/>
                  </a:ext>
                </a:extLst>
              </p:cNvPr>
              <p:cNvGrpSpPr/>
              <p:nvPr/>
            </p:nvGrpSpPr>
            <p:grpSpPr>
              <a:xfrm>
                <a:off x="6885110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109" name="Rectangle 46">
                  <a:extLst>
                    <a:ext uri="{FF2B5EF4-FFF2-40B4-BE49-F238E27FC236}">
                      <a16:creationId xmlns:a16="http://schemas.microsoft.com/office/drawing/2014/main" id="{06AD222A-4628-F4E8-A5E8-7969A5E8EC6E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10" name="Rectangle 47">
                  <a:extLst>
                    <a:ext uri="{FF2B5EF4-FFF2-40B4-BE49-F238E27FC236}">
                      <a16:creationId xmlns:a16="http://schemas.microsoft.com/office/drawing/2014/main" id="{C6C8FEA3-3377-32C1-C16F-14688736252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92" name="Group 29">
                <a:extLst>
                  <a:ext uri="{FF2B5EF4-FFF2-40B4-BE49-F238E27FC236}">
                    <a16:creationId xmlns:a16="http://schemas.microsoft.com/office/drawing/2014/main" id="{497E769C-7B85-F9CA-C5CB-8DB85E52159B}"/>
                  </a:ext>
                </a:extLst>
              </p:cNvPr>
              <p:cNvGrpSpPr/>
              <p:nvPr/>
            </p:nvGrpSpPr>
            <p:grpSpPr>
              <a:xfrm>
                <a:off x="1663447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107" name="Rectangle 44">
                  <a:extLst>
                    <a:ext uri="{FF2B5EF4-FFF2-40B4-BE49-F238E27FC236}">
                      <a16:creationId xmlns:a16="http://schemas.microsoft.com/office/drawing/2014/main" id="{7EE78FE3-7D8D-D166-04FA-5493C84802F4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08" name="Rectangle 45">
                  <a:extLst>
                    <a:ext uri="{FF2B5EF4-FFF2-40B4-BE49-F238E27FC236}">
                      <a16:creationId xmlns:a16="http://schemas.microsoft.com/office/drawing/2014/main" id="{FC852CEF-1DF9-3075-2D4A-04925AC87033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93" name="Group 30">
                <a:extLst>
                  <a:ext uri="{FF2B5EF4-FFF2-40B4-BE49-F238E27FC236}">
                    <a16:creationId xmlns:a16="http://schemas.microsoft.com/office/drawing/2014/main" id="{7F82EFEB-82F0-498E-2CE6-8E2D3DD7E356}"/>
                  </a:ext>
                </a:extLst>
              </p:cNvPr>
              <p:cNvGrpSpPr/>
              <p:nvPr/>
            </p:nvGrpSpPr>
            <p:grpSpPr>
              <a:xfrm>
                <a:off x="2561981" y="5794258"/>
                <a:ext cx="505901" cy="590242"/>
                <a:chOff x="934212" y="4405091"/>
                <a:chExt cx="505901" cy="590242"/>
              </a:xfrm>
            </p:grpSpPr>
            <p:sp>
              <p:nvSpPr>
                <p:cNvPr id="105" name="Rectangle 42">
                  <a:extLst>
                    <a:ext uri="{FF2B5EF4-FFF2-40B4-BE49-F238E27FC236}">
                      <a16:creationId xmlns:a16="http://schemas.microsoft.com/office/drawing/2014/main" id="{D20FB107-94C2-D6A8-6875-F39D1428A667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06" name="Rectangle 43">
                  <a:extLst>
                    <a:ext uri="{FF2B5EF4-FFF2-40B4-BE49-F238E27FC236}">
                      <a16:creationId xmlns:a16="http://schemas.microsoft.com/office/drawing/2014/main" id="{2BF37B79-432D-FD71-3084-A0BF4A12C3B6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94" name="Group 31">
                <a:extLst>
                  <a:ext uri="{FF2B5EF4-FFF2-40B4-BE49-F238E27FC236}">
                    <a16:creationId xmlns:a16="http://schemas.microsoft.com/office/drawing/2014/main" id="{413A3D4B-B626-9A17-F734-4E3CAD73BD94}"/>
                  </a:ext>
                </a:extLst>
              </p:cNvPr>
              <p:cNvGrpSpPr/>
              <p:nvPr/>
            </p:nvGrpSpPr>
            <p:grpSpPr>
              <a:xfrm>
                <a:off x="3460515" y="5819948"/>
                <a:ext cx="505901" cy="590242"/>
                <a:chOff x="934212" y="4405091"/>
                <a:chExt cx="505901" cy="590242"/>
              </a:xfrm>
            </p:grpSpPr>
            <p:sp>
              <p:nvSpPr>
                <p:cNvPr id="103" name="Rectangle 40">
                  <a:extLst>
                    <a:ext uri="{FF2B5EF4-FFF2-40B4-BE49-F238E27FC236}">
                      <a16:creationId xmlns:a16="http://schemas.microsoft.com/office/drawing/2014/main" id="{74D1936D-A3DB-F6DD-FA00-CD632CA4321C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04" name="Rectangle 41">
                  <a:extLst>
                    <a:ext uri="{FF2B5EF4-FFF2-40B4-BE49-F238E27FC236}">
                      <a16:creationId xmlns:a16="http://schemas.microsoft.com/office/drawing/2014/main" id="{324C558D-1876-7945-9B9C-215EC2F1DBC1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95" name="TextBox 32">
                <a:extLst>
                  <a:ext uri="{FF2B5EF4-FFF2-40B4-BE49-F238E27FC236}">
                    <a16:creationId xmlns:a16="http://schemas.microsoft.com/office/drawing/2014/main" id="{DA768DC1-3F8F-14C1-5B3C-66353A7DD161}"/>
                  </a:ext>
                </a:extLst>
              </p:cNvPr>
              <p:cNvSpPr txBox="1"/>
              <p:nvPr/>
            </p:nvSpPr>
            <p:spPr>
              <a:xfrm>
                <a:off x="6150864" y="5882126"/>
                <a:ext cx="503938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>
                    <a:latin typeface="Candara" panose="020E0502030303020204" pitchFamily="34" charset="0"/>
                  </a:rPr>
                  <a:t>…</a:t>
                </a:r>
              </a:p>
            </p:txBody>
          </p:sp>
          <p:grpSp>
            <p:nvGrpSpPr>
              <p:cNvPr id="96" name="Group 33">
                <a:extLst>
                  <a:ext uri="{FF2B5EF4-FFF2-40B4-BE49-F238E27FC236}">
                    <a16:creationId xmlns:a16="http://schemas.microsoft.com/office/drawing/2014/main" id="{192059C0-2152-8CF4-F128-C00A849F0C72}"/>
                  </a:ext>
                </a:extLst>
              </p:cNvPr>
              <p:cNvGrpSpPr/>
              <p:nvPr/>
            </p:nvGrpSpPr>
            <p:grpSpPr>
              <a:xfrm>
                <a:off x="5254081" y="5817253"/>
                <a:ext cx="505901" cy="590242"/>
                <a:chOff x="934212" y="4405091"/>
                <a:chExt cx="505901" cy="590242"/>
              </a:xfrm>
            </p:grpSpPr>
            <p:sp>
              <p:nvSpPr>
                <p:cNvPr id="101" name="Rectangle 38">
                  <a:extLst>
                    <a:ext uri="{FF2B5EF4-FFF2-40B4-BE49-F238E27FC236}">
                      <a16:creationId xmlns:a16="http://schemas.microsoft.com/office/drawing/2014/main" id="{677876CB-260C-2AC5-6CAD-910719BD4918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02" name="Rectangle 39">
                  <a:extLst>
                    <a:ext uri="{FF2B5EF4-FFF2-40B4-BE49-F238E27FC236}">
                      <a16:creationId xmlns:a16="http://schemas.microsoft.com/office/drawing/2014/main" id="{C4D3341B-C73F-3F1D-2666-78D600CAB62B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grpSp>
            <p:nvGrpSpPr>
              <p:cNvPr id="97" name="Group 34">
                <a:extLst>
                  <a:ext uri="{FF2B5EF4-FFF2-40B4-BE49-F238E27FC236}">
                    <a16:creationId xmlns:a16="http://schemas.microsoft.com/office/drawing/2014/main" id="{9B3A28F5-C674-90E1-4378-C867D7355810}"/>
                  </a:ext>
                </a:extLst>
              </p:cNvPr>
              <p:cNvGrpSpPr/>
              <p:nvPr/>
            </p:nvGrpSpPr>
            <p:grpSpPr>
              <a:xfrm>
                <a:off x="4357298" y="5813616"/>
                <a:ext cx="505901" cy="590242"/>
                <a:chOff x="934212" y="4405091"/>
                <a:chExt cx="505901" cy="590242"/>
              </a:xfrm>
            </p:grpSpPr>
            <p:sp>
              <p:nvSpPr>
                <p:cNvPr id="99" name="Rectangle 36">
                  <a:extLst>
                    <a:ext uri="{FF2B5EF4-FFF2-40B4-BE49-F238E27FC236}">
                      <a16:creationId xmlns:a16="http://schemas.microsoft.com/office/drawing/2014/main" id="{18BD4A3B-4FD5-E0E0-DD07-A5C167F8B0AF}"/>
                    </a:ext>
                  </a:extLst>
                </p:cNvPr>
                <p:cNvSpPr/>
                <p:nvPr/>
              </p:nvSpPr>
              <p:spPr>
                <a:xfrm>
                  <a:off x="934212" y="4405091"/>
                  <a:ext cx="505901" cy="43784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100" name="Rectangle 37">
                  <a:extLst>
                    <a:ext uri="{FF2B5EF4-FFF2-40B4-BE49-F238E27FC236}">
                      <a16:creationId xmlns:a16="http://schemas.microsoft.com/office/drawing/2014/main" id="{785314FE-0B4F-D61E-2805-3C2BAF62A9A9}"/>
                    </a:ext>
                  </a:extLst>
                </p:cNvPr>
                <p:cNvSpPr/>
                <p:nvPr/>
              </p:nvSpPr>
              <p:spPr>
                <a:xfrm>
                  <a:off x="934212" y="4842933"/>
                  <a:ext cx="505901" cy="1524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15">
                    <a:solidFill>
                      <a:sysClr val="windowText" lastClr="000000"/>
                    </a:solidFill>
                    <a:latin typeface="Candara" panose="020E0502030303020204" pitchFamily="34" charset="0"/>
                  </a:endParaRPr>
                </a:p>
              </p:txBody>
            </p:sp>
          </p:grpSp>
          <p:sp>
            <p:nvSpPr>
              <p:cNvPr id="98" name="TextBox 35">
                <a:extLst>
                  <a:ext uri="{FF2B5EF4-FFF2-40B4-BE49-F238E27FC236}">
                    <a16:creationId xmlns:a16="http://schemas.microsoft.com/office/drawing/2014/main" id="{C2EE751F-415B-87B6-92DF-CDAC824422B8}"/>
                  </a:ext>
                </a:extLst>
              </p:cNvPr>
              <p:cNvSpPr txBox="1"/>
              <p:nvPr/>
            </p:nvSpPr>
            <p:spPr>
              <a:xfrm>
                <a:off x="719583" y="5882126"/>
                <a:ext cx="864910" cy="413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15" dirty="0" err="1">
                    <a:latin typeface="Candara" panose="020E0502030303020204" pitchFamily="34" charset="0"/>
                  </a:rPr>
                  <a:t>Level</a:t>
                </a:r>
                <a:r>
                  <a:rPr lang="en-US" sz="1215" baseline="-25000" dirty="0" err="1">
                    <a:latin typeface="Candara" panose="020E0502030303020204" pitchFamily="34" charset="0"/>
                  </a:rPr>
                  <a:t>k</a:t>
                </a:r>
                <a:endParaRPr lang="en-US" sz="1215" baseline="-25000" dirty="0">
                  <a:latin typeface="Candara" panose="020E0502030303020204" pitchFamily="34" charset="0"/>
                </a:endParaRPr>
              </a:p>
            </p:txBody>
          </p:sp>
        </p:grpSp>
      </p:grpSp>
      <p:grpSp>
        <p:nvGrpSpPr>
          <p:cNvPr id="136" name="Group 73">
            <a:extLst>
              <a:ext uri="{FF2B5EF4-FFF2-40B4-BE49-F238E27FC236}">
                <a16:creationId xmlns:a16="http://schemas.microsoft.com/office/drawing/2014/main" id="{167F0BFD-D683-76BB-5FC3-E533A17ACF80}"/>
              </a:ext>
            </a:extLst>
          </p:cNvPr>
          <p:cNvGrpSpPr/>
          <p:nvPr/>
        </p:nvGrpSpPr>
        <p:grpSpPr>
          <a:xfrm>
            <a:off x="6121259" y="3821062"/>
            <a:ext cx="970806" cy="1419438"/>
            <a:chOff x="8058493" y="3604842"/>
            <a:chExt cx="1438231" cy="2102871"/>
          </a:xfrm>
        </p:grpSpPr>
        <p:grpSp>
          <p:nvGrpSpPr>
            <p:cNvPr id="137" name="Group 74">
              <a:extLst>
                <a:ext uri="{FF2B5EF4-FFF2-40B4-BE49-F238E27FC236}">
                  <a16:creationId xmlns:a16="http://schemas.microsoft.com/office/drawing/2014/main" id="{BCB11B0C-5D0B-2861-FB10-58D734806694}"/>
                </a:ext>
              </a:extLst>
            </p:cNvPr>
            <p:cNvGrpSpPr/>
            <p:nvPr/>
          </p:nvGrpSpPr>
          <p:grpSpPr>
            <a:xfrm>
              <a:off x="8058493" y="4029708"/>
              <a:ext cx="1438231" cy="1678005"/>
              <a:chOff x="934212" y="4405091"/>
              <a:chExt cx="505901" cy="590242"/>
            </a:xfrm>
          </p:grpSpPr>
          <p:sp>
            <p:nvSpPr>
              <p:cNvPr id="139" name="Rectangle 76">
                <a:extLst>
                  <a:ext uri="{FF2B5EF4-FFF2-40B4-BE49-F238E27FC236}">
                    <a16:creationId xmlns:a16="http://schemas.microsoft.com/office/drawing/2014/main" id="{07E6846A-2FE1-C04B-384B-C029755B31E2}"/>
                  </a:ext>
                </a:extLst>
              </p:cNvPr>
              <p:cNvSpPr/>
              <p:nvPr/>
            </p:nvSpPr>
            <p:spPr>
              <a:xfrm>
                <a:off x="934212" y="4405091"/>
                <a:ext cx="505901" cy="4378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KV pairs</a:t>
                </a:r>
              </a:p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(sorted)</a:t>
                </a:r>
              </a:p>
            </p:txBody>
          </p:sp>
          <p:sp>
            <p:nvSpPr>
              <p:cNvPr id="140" name="Rectangle 77">
                <a:extLst>
                  <a:ext uri="{FF2B5EF4-FFF2-40B4-BE49-F238E27FC236}">
                    <a16:creationId xmlns:a16="http://schemas.microsoft.com/office/drawing/2014/main" id="{C98148A3-AC4C-0FE1-29C9-CE2819825C56}"/>
                  </a:ext>
                </a:extLst>
              </p:cNvPr>
              <p:cNvSpPr/>
              <p:nvPr/>
            </p:nvSpPr>
            <p:spPr>
              <a:xfrm>
                <a:off x="934212" y="4842933"/>
                <a:ext cx="505901" cy="1524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15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Metadata</a:t>
                </a:r>
              </a:p>
            </p:txBody>
          </p:sp>
        </p:grpSp>
        <p:sp>
          <p:nvSpPr>
            <p:cNvPr id="138" name="TextBox 75">
              <a:extLst>
                <a:ext uri="{FF2B5EF4-FFF2-40B4-BE49-F238E27FC236}">
                  <a16:creationId xmlns:a16="http://schemas.microsoft.com/office/drawing/2014/main" id="{EB75BAA5-5935-CDCF-503F-5CC59090A285}"/>
                </a:ext>
              </a:extLst>
            </p:cNvPr>
            <p:cNvSpPr txBox="1"/>
            <p:nvPr/>
          </p:nvSpPr>
          <p:spPr>
            <a:xfrm>
              <a:off x="8332806" y="3604842"/>
              <a:ext cx="1048246" cy="413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15" b="1" dirty="0">
                  <a:latin typeface="Candara" panose="020E0502030303020204" pitchFamily="34" charset="0"/>
                </a:rPr>
                <a:t>SSTable</a:t>
              </a:r>
            </a:p>
          </p:txBody>
        </p:sp>
      </p:grpSp>
      <p:cxnSp>
        <p:nvCxnSpPr>
          <p:cNvPr id="141" name="Curved Connector 78">
            <a:extLst>
              <a:ext uri="{FF2B5EF4-FFF2-40B4-BE49-F238E27FC236}">
                <a16:creationId xmlns:a16="http://schemas.microsoft.com/office/drawing/2014/main" id="{6AF0ABE7-DC10-9094-78C9-EE0395994F6B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46808" y="3455526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urved Connector 79">
            <a:extLst>
              <a:ext uri="{FF2B5EF4-FFF2-40B4-BE49-F238E27FC236}">
                <a16:creationId xmlns:a16="http://schemas.microsoft.com/office/drawing/2014/main" id="{BC29EF28-874C-1BEC-C4FC-707B0AB86664}"/>
              </a:ext>
            </a:extLst>
          </p:cNvPr>
          <p:cNvCxnSpPr>
            <a:cxnSpLocks/>
          </p:cNvCxnSpPr>
          <p:nvPr/>
        </p:nvCxnSpPr>
        <p:spPr>
          <a:xfrm rot="16200000" flipH="1">
            <a:off x="4554977" y="407552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urved Connector 80">
            <a:extLst>
              <a:ext uri="{FF2B5EF4-FFF2-40B4-BE49-F238E27FC236}">
                <a16:creationId xmlns:a16="http://schemas.microsoft.com/office/drawing/2014/main" id="{23E289EC-E39C-7E79-1C0D-F156A4B10D1E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55068" y="4398915"/>
            <a:ext cx="354330" cy="340456"/>
          </a:xfrm>
          <a:prstGeom prst="curvedConnector3">
            <a:avLst>
              <a:gd name="adj1" fmla="val -2741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81">
            <a:extLst>
              <a:ext uri="{FF2B5EF4-FFF2-40B4-BE49-F238E27FC236}">
                <a16:creationId xmlns:a16="http://schemas.microsoft.com/office/drawing/2014/main" id="{1430642A-C968-BB11-A320-6483151C1448}"/>
              </a:ext>
            </a:extLst>
          </p:cNvPr>
          <p:cNvSpPr txBox="1"/>
          <p:nvPr/>
        </p:nvSpPr>
        <p:spPr>
          <a:xfrm>
            <a:off x="4320699" y="3289383"/>
            <a:ext cx="986167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b="1" dirty="0">
                <a:latin typeface="Candara" panose="020E0502030303020204" pitchFamily="34" charset="0"/>
              </a:rPr>
              <a:t>Compaction</a:t>
            </a:r>
          </a:p>
        </p:txBody>
      </p:sp>
      <p:cxnSp>
        <p:nvCxnSpPr>
          <p:cNvPr id="145" name="Straight Arrow Connector 83">
            <a:extLst>
              <a:ext uri="{FF2B5EF4-FFF2-40B4-BE49-F238E27FC236}">
                <a16:creationId xmlns:a16="http://schemas.microsoft.com/office/drawing/2014/main" id="{8AEF3D94-0BED-BCF6-1617-1C53A6FEBE18}"/>
              </a:ext>
            </a:extLst>
          </p:cNvPr>
          <p:cNvCxnSpPr>
            <a:cxnSpLocks/>
            <a:endCxn id="130" idx="0"/>
          </p:cNvCxnSpPr>
          <p:nvPr/>
        </p:nvCxnSpPr>
        <p:spPr>
          <a:xfrm flipH="1">
            <a:off x="3756506" y="2466935"/>
            <a:ext cx="8015" cy="7993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Straight Arrow Connector 85">
            <a:extLst>
              <a:ext uri="{FF2B5EF4-FFF2-40B4-BE49-F238E27FC236}">
                <a16:creationId xmlns:a16="http://schemas.microsoft.com/office/drawing/2014/main" id="{4F1348DC-8C07-5BBF-03EC-878C654A8011}"/>
              </a:ext>
            </a:extLst>
          </p:cNvPr>
          <p:cNvCxnSpPr>
            <a:cxnSpLocks/>
          </p:cNvCxnSpPr>
          <p:nvPr/>
        </p:nvCxnSpPr>
        <p:spPr>
          <a:xfrm>
            <a:off x="3764524" y="1923712"/>
            <a:ext cx="0" cy="2385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Rectangle 88">
            <a:extLst>
              <a:ext uri="{FF2B5EF4-FFF2-40B4-BE49-F238E27FC236}">
                <a16:creationId xmlns:a16="http://schemas.microsoft.com/office/drawing/2014/main" id="{EEA2DE07-DE5E-FE17-CDDD-14C552DC2BED}"/>
              </a:ext>
            </a:extLst>
          </p:cNvPr>
          <p:cNvSpPr/>
          <p:nvPr/>
        </p:nvSpPr>
        <p:spPr>
          <a:xfrm>
            <a:off x="2813838" y="1632115"/>
            <a:ext cx="1854652" cy="286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148" name="Rectangle 89">
            <a:extLst>
              <a:ext uri="{FF2B5EF4-FFF2-40B4-BE49-F238E27FC236}">
                <a16:creationId xmlns:a16="http://schemas.microsoft.com/office/drawing/2014/main" id="{F2FB5BE6-FF9E-00B1-639A-429E582D5598}"/>
              </a:ext>
            </a:extLst>
          </p:cNvPr>
          <p:cNvSpPr/>
          <p:nvPr/>
        </p:nvSpPr>
        <p:spPr>
          <a:xfrm>
            <a:off x="2826872" y="2157322"/>
            <a:ext cx="1854651" cy="286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sp>
        <p:nvSpPr>
          <p:cNvPr id="149" name="TextBox 84">
            <a:extLst>
              <a:ext uri="{FF2B5EF4-FFF2-40B4-BE49-F238E27FC236}">
                <a16:creationId xmlns:a16="http://schemas.microsoft.com/office/drawing/2014/main" id="{D97F8B84-2AE1-6F65-6BF6-B6D92DFBAEA6}"/>
              </a:ext>
            </a:extLst>
          </p:cNvPr>
          <p:cNvSpPr txBox="1"/>
          <p:nvPr/>
        </p:nvSpPr>
        <p:spPr>
          <a:xfrm>
            <a:off x="3830903" y="1912967"/>
            <a:ext cx="415498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15" dirty="0">
                <a:latin typeface="Candara" panose="020E0502030303020204" pitchFamily="34" charset="0"/>
              </a:rPr>
              <a:t>Full</a:t>
            </a:r>
          </a:p>
        </p:txBody>
      </p:sp>
      <p:pic>
        <p:nvPicPr>
          <p:cNvPr id="150" name="Picture 4" descr="卡通沙漏计时GIF图片-动态图片基地">
            <a:extLst>
              <a:ext uri="{FF2B5EF4-FFF2-40B4-BE49-F238E27FC236}">
                <a16:creationId xmlns:a16="http://schemas.microsoft.com/office/drawing/2014/main" id="{88E3A7FF-70A9-8E19-8F12-08C322F6EA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2" t="21610" r="31203" b="23357"/>
          <a:stretch/>
        </p:blipFill>
        <p:spPr bwMode="auto">
          <a:xfrm>
            <a:off x="4902370" y="3595343"/>
            <a:ext cx="623650" cy="62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" name="Rectangle 87">
            <a:extLst>
              <a:ext uri="{FF2B5EF4-FFF2-40B4-BE49-F238E27FC236}">
                <a16:creationId xmlns:a16="http://schemas.microsoft.com/office/drawing/2014/main" id="{27E014AE-6B45-8525-9720-8D5D13870F2D}"/>
              </a:ext>
            </a:extLst>
          </p:cNvPr>
          <p:cNvSpPr/>
          <p:nvPr/>
        </p:nvSpPr>
        <p:spPr>
          <a:xfrm>
            <a:off x="2813837" y="1629761"/>
            <a:ext cx="1854652" cy="2875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5" b="1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</p:txBody>
      </p:sp>
      <p:pic>
        <p:nvPicPr>
          <p:cNvPr id="152" name="Graphic 90">
            <a:extLst>
              <a:ext uri="{FF2B5EF4-FFF2-40B4-BE49-F238E27FC236}">
                <a16:creationId xmlns:a16="http://schemas.microsoft.com/office/drawing/2014/main" id="{6910AFBD-372A-3D85-7802-2A1C9772A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9912" y="1935240"/>
            <a:ext cx="333963" cy="333963"/>
          </a:xfrm>
          <a:prstGeom prst="rect">
            <a:avLst/>
          </a:prstGeom>
        </p:spPr>
      </p:pic>
      <p:sp>
        <p:nvSpPr>
          <p:cNvPr id="153" name="TextBox 15">
            <a:extLst>
              <a:ext uri="{FF2B5EF4-FFF2-40B4-BE49-F238E27FC236}">
                <a16:creationId xmlns:a16="http://schemas.microsoft.com/office/drawing/2014/main" id="{73B3BD23-CDBD-F9AF-B920-686CFE892351}"/>
              </a:ext>
            </a:extLst>
          </p:cNvPr>
          <p:cNvSpPr txBox="1"/>
          <p:nvPr/>
        </p:nvSpPr>
        <p:spPr>
          <a:xfrm>
            <a:off x="1718569" y="1683517"/>
            <a:ext cx="10781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 err="1">
                <a:latin typeface="Candara" panose="020E0502030303020204" pitchFamily="34" charset="0"/>
              </a:rPr>
              <a:t>MemTable</a:t>
            </a:r>
            <a:endParaRPr lang="en-US" sz="1350" b="1" dirty="0">
              <a:latin typeface="Candara" panose="020E0502030303020204" pitchFamily="34" charset="0"/>
            </a:endParaRPr>
          </a:p>
        </p:txBody>
      </p:sp>
      <p:sp>
        <p:nvSpPr>
          <p:cNvPr id="154" name="圆角矩形标注 153">
            <a:extLst>
              <a:ext uri="{FF2B5EF4-FFF2-40B4-BE49-F238E27FC236}">
                <a16:creationId xmlns:a16="http://schemas.microsoft.com/office/drawing/2014/main" id="{895E3C75-B699-E183-6511-7322DAF2B483}"/>
              </a:ext>
            </a:extLst>
          </p:cNvPr>
          <p:cNvSpPr/>
          <p:nvPr/>
        </p:nvSpPr>
        <p:spPr>
          <a:xfrm>
            <a:off x="5318174" y="1250460"/>
            <a:ext cx="3430289" cy="765072"/>
          </a:xfrm>
          <a:prstGeom prst="wedgeRoundRectCallout">
            <a:avLst>
              <a:gd name="adj1" fmla="val -56622"/>
              <a:gd name="adj2" fmla="val 79770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5" name="矩形 154">
            <a:extLst>
              <a:ext uri="{FF2B5EF4-FFF2-40B4-BE49-F238E27FC236}">
                <a16:creationId xmlns:a16="http://schemas.microsoft.com/office/drawing/2014/main" id="{D881AD31-BB1F-C72B-7AE9-0677D5E5A070}"/>
              </a:ext>
            </a:extLst>
          </p:cNvPr>
          <p:cNvSpPr/>
          <p:nvPr/>
        </p:nvSpPr>
        <p:spPr>
          <a:xfrm>
            <a:off x="4916893" y="1305726"/>
            <a:ext cx="39549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altLang="zh-CN" dirty="0"/>
              <a:t>Stalled due to </a:t>
            </a:r>
          </a:p>
          <a:p>
            <a:pPr lvl="1"/>
            <a:r>
              <a:rPr lang="en-US" altLang="zh-CN" dirty="0"/>
              <a:t>slow compaction, hard to model </a:t>
            </a:r>
          </a:p>
        </p:txBody>
      </p:sp>
    </p:spTree>
    <p:extLst>
      <p:ext uri="{BB962C8B-B14F-4D97-AF65-F5344CB8AC3E}">
        <p14:creationId xmlns:p14="http://schemas.microsoft.com/office/powerpoint/2010/main" val="117620125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70C24C-8E09-A548-AC99-6524AE2BE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 issues: how to handle failures?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9661CA-52CA-5746-AA07-F22EF4C44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4167654"/>
          </a:xfrm>
        </p:spPr>
        <p:txBody>
          <a:bodyPr/>
          <a:lstStyle/>
          <a:p>
            <a:r>
              <a:rPr kumimoji="1" lang="en-US" altLang="zh-CN" dirty="0" err="1"/>
              <a:t>MemTable</a:t>
            </a:r>
            <a:r>
              <a:rPr kumimoji="1" lang="en-US" altLang="zh-CN" dirty="0"/>
              <a:t> is an in-memory data structure </a:t>
            </a:r>
          </a:p>
          <a:p>
            <a:pPr lvl="1"/>
            <a:r>
              <a:rPr kumimoji="1" lang="en-US" altLang="zh-CN" dirty="0"/>
              <a:t>So it is vulnerable to machine failure </a:t>
            </a:r>
          </a:p>
          <a:p>
            <a:r>
              <a:rPr kumimoji="1" lang="en-US" altLang="zh-CN" dirty="0"/>
              <a:t>Goal: a successful insertion will store the data durably </a:t>
            </a:r>
          </a:p>
          <a:p>
            <a:r>
              <a:rPr kumimoji="1" lang="en-US" altLang="zh-CN" dirty="0"/>
              <a:t>Solution:</a:t>
            </a:r>
            <a:r>
              <a:rPr kumimoji="1" lang="en-US" altLang="zh-CN" b="0" dirty="0"/>
              <a:t> </a:t>
            </a:r>
          </a:p>
          <a:p>
            <a:pPr lvl="1"/>
            <a:r>
              <a:rPr kumimoji="1" lang="en-US" altLang="zh-CN" dirty="0"/>
              <a:t>K</a:t>
            </a:r>
            <a:r>
              <a:rPr kumimoji="1" lang="en-US" altLang="zh-CN" b="0" dirty="0"/>
              <a:t>eep a separate log file the </a:t>
            </a:r>
            <a:r>
              <a:rPr kumimoji="1" lang="en-US" altLang="zh-CN" b="0" dirty="0" err="1"/>
              <a:t>MemTable</a:t>
            </a:r>
            <a:r>
              <a:rPr kumimoji="1" lang="en-US" altLang="zh-CN" b="0" dirty="0"/>
              <a:t> (may not be sorted)</a:t>
            </a:r>
          </a:p>
          <a:p>
            <a:pPr lvl="1"/>
            <a:r>
              <a:rPr kumimoji="1" lang="en-US" altLang="zh-CN" dirty="0"/>
              <a:t>Before inserting to the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, adding the KV to the log first (also a sequential write); reply if the log is successful </a:t>
            </a:r>
            <a:endParaRPr kumimoji="1" lang="en-US" altLang="zh-CN" b="0" dirty="0"/>
          </a:p>
          <a:p>
            <a:pPr lvl="1"/>
            <a:r>
              <a:rPr kumimoji="1" lang="en-US" altLang="zh-CN" dirty="0"/>
              <a:t>If the machine crashed, reboot it, and reconstruct the </a:t>
            </a:r>
            <a:r>
              <a:rPr kumimoji="1" lang="en-US" altLang="zh-CN" dirty="0" err="1"/>
              <a:t>MemTable</a:t>
            </a:r>
            <a:r>
              <a:rPr kumimoji="1" lang="en-US" altLang="zh-CN" dirty="0"/>
              <a:t> from the log</a:t>
            </a:r>
          </a:p>
          <a:p>
            <a:r>
              <a:rPr kumimoji="1" lang="en-US" altLang="zh-CN" dirty="0"/>
              <a:t>Impact of failure handling: </a:t>
            </a:r>
            <a:r>
              <a:rPr kumimoji="1" lang="en-US" altLang="zh-CN" b="0" dirty="0"/>
              <a:t>we need to additionally model the log writes in the performance (this is not the log-structured file!)</a:t>
            </a:r>
          </a:p>
          <a:p>
            <a:pPr marL="74250" lvl="1" indent="0">
              <a:buNone/>
            </a:pPr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271F14-2701-8740-BE73-AAE398D1B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8736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1675C8-6C83-C042-932A-6003EE3AD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 Tree 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2445F0-4366-2541-9405-C45C383AC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Good when</a:t>
            </a:r>
          </a:p>
          <a:p>
            <a:pPr lvl="1"/>
            <a:r>
              <a:rPr lang="en-US" altLang="zh-CN" dirty="0"/>
              <a:t>Massive dataset</a:t>
            </a:r>
          </a:p>
          <a:p>
            <a:pPr lvl="1"/>
            <a:r>
              <a:rPr lang="en-US" altLang="zh-CN" dirty="0"/>
              <a:t>Rapid updates/insertions </a:t>
            </a:r>
          </a:p>
          <a:p>
            <a:pPr lvl="1"/>
            <a:r>
              <a:rPr lang="en-US" altLang="zh-CN" dirty="0"/>
              <a:t>Fast single-point lookup for recently updated data</a:t>
            </a:r>
          </a:p>
          <a:p>
            <a:pPr marL="74250" lvl="1" indent="0">
              <a:buNone/>
            </a:pPr>
            <a:r>
              <a:rPr lang="en-US" altLang="zh-CN" b="1" dirty="0"/>
              <a:t>Fits modern KVS workload well so widely adopted in modern single-node key-value stores </a:t>
            </a:r>
            <a:endParaRPr lang="en-US" altLang="zh-CN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L="74250" lvl="1" indent="0">
              <a:buNone/>
            </a:pPr>
            <a:endParaRPr lang="en-US" altLang="zh-CN" dirty="0"/>
          </a:p>
          <a:p>
            <a:pPr marL="74250" lvl="1" indent="0">
              <a:buNone/>
            </a:pP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DC501D-AF08-6841-9F7C-41B07A4F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93</a:t>
            </a:fld>
            <a:endParaRPr lang="zh-CN" altLang="en-US"/>
          </a:p>
        </p:txBody>
      </p:sp>
      <p:pic>
        <p:nvPicPr>
          <p:cNvPr id="1026" name="Picture 2" descr="GitHub - zeke/learning-leveldb-with-juliangruber: @zeke and @juliangruber  talk about LevelDB">
            <a:extLst>
              <a:ext uri="{FF2B5EF4-FFF2-40B4-BE49-F238E27FC236}">
                <a16:creationId xmlns:a16="http://schemas.microsoft.com/office/drawing/2014/main" id="{2E805FFC-69F8-BA45-9E3E-B7E82BDCE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49" y="3550728"/>
            <a:ext cx="2461466" cy="101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ocksDB logo">
            <a:extLst>
              <a:ext uri="{FF2B5EF4-FFF2-40B4-BE49-F238E27FC236}">
                <a16:creationId xmlns:a16="http://schemas.microsoft.com/office/drawing/2014/main" id="{984F8386-999C-944E-A2D2-C3F9F6EC5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379" y="4369136"/>
            <a:ext cx="2448272" cy="1375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etting Started with Bigtable on GCP | by Christopher Grant | Google Cloud  - Community | Medium">
            <a:extLst>
              <a:ext uri="{FF2B5EF4-FFF2-40B4-BE49-F238E27FC236}">
                <a16:creationId xmlns:a16="http://schemas.microsoft.com/office/drawing/2014/main" id="{F8F5523A-2954-3C4C-B057-8860D866C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029" y="3459251"/>
            <a:ext cx="2112963" cy="110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assandra - 维基百科，自由的百科全书">
            <a:extLst>
              <a:ext uri="{FF2B5EF4-FFF2-40B4-BE49-F238E27FC236}">
                <a16:creationId xmlns:a16="http://schemas.microsoft.com/office/drawing/2014/main" id="{9CA6B966-2130-7647-8900-44E3E385E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203684"/>
            <a:ext cx="1909735" cy="128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0152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1675C8-6C83-C042-932A-6003EE3AD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LSM Tree 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2445F0-4366-2541-9405-C45C383AC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Good when</a:t>
            </a:r>
          </a:p>
          <a:p>
            <a:pPr lvl="1"/>
            <a:r>
              <a:rPr lang="en-US" altLang="zh-CN" dirty="0"/>
              <a:t>Massive dataset</a:t>
            </a:r>
          </a:p>
          <a:p>
            <a:pPr lvl="1"/>
            <a:r>
              <a:rPr lang="en-US" altLang="zh-CN" dirty="0"/>
              <a:t>Rapid updates/insertions </a:t>
            </a:r>
          </a:p>
          <a:p>
            <a:pPr lvl="1"/>
            <a:r>
              <a:rPr lang="en-US" altLang="zh-CN" dirty="0"/>
              <a:t>Fast single-point lookup for recently updated data</a:t>
            </a:r>
          </a:p>
          <a:p>
            <a:pPr marL="74250" lvl="1" indent="0">
              <a:buNone/>
            </a:pPr>
            <a:r>
              <a:rPr lang="en-US" altLang="zh-CN" b="1" dirty="0"/>
              <a:t>Compared with B-Tree</a:t>
            </a:r>
          </a:p>
          <a:p>
            <a:pPr lvl="1"/>
            <a:r>
              <a:rPr lang="en-US" altLang="zh-CN" b="1" dirty="0">
                <a:solidFill>
                  <a:srgbClr val="BE374B"/>
                </a:solidFill>
              </a:rPr>
              <a:t>Pros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good write performance due to sequential writes</a:t>
            </a:r>
          </a:p>
          <a:p>
            <a:pPr lvl="1"/>
            <a:r>
              <a:rPr lang="en-US" altLang="zh-CN" b="1" dirty="0">
                <a:solidFill>
                  <a:srgbClr val="BE374B"/>
                </a:solidFill>
              </a:rPr>
              <a:t>Cons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additional compaction process, possible slow range queries, </a:t>
            </a:r>
          </a:p>
          <a:p>
            <a:pPr marL="74250" lvl="1" indent="0">
              <a:buNone/>
            </a:pP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     write stall caused by the compaction, slow lookup for non-existent key  </a:t>
            </a:r>
          </a:p>
          <a:p>
            <a:pPr marL="74250" lvl="1" indent="0">
              <a:buNone/>
            </a:pPr>
            <a:endParaRPr lang="en-US" altLang="zh-CN" dirty="0"/>
          </a:p>
          <a:p>
            <a:pPr marL="74250" lvl="1" indent="0">
              <a:buNone/>
            </a:pP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DC501D-AF08-6841-9F7C-41B07A4F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36596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96C3F-8474-BF48-28C4-CAA242C97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3E7D8B-3108-0B8C-54B0-2251C92BD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today’s lecture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02CB0AF-5ACC-54AF-F070-4EE663740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chemeClr val="tx1"/>
                </a:solidFill>
              </a:rPr>
              <a:t>Why we need to design key-value systems?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>
                <a:solidFill>
                  <a:schemeClr val="tx1"/>
                </a:solidFill>
              </a:rPr>
              <a:t> We’ve already learnt the file abstraction &amp; the file system 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chemeClr val="tx1"/>
                </a:solidFill>
              </a:rPr>
              <a:t>What is </a:t>
            </a:r>
            <a:r>
              <a:rPr kumimoji="1" lang="en-US" altLang="zh-CN" dirty="0">
                <a:solidFill>
                  <a:srgbClr val="C00000"/>
                </a:solidFill>
              </a:rPr>
              <a:t>system modelling</a:t>
            </a:r>
            <a:r>
              <a:rPr kumimoji="1" lang="en-US" altLang="zh-CN" dirty="0">
                <a:solidFill>
                  <a:schemeClr val="tx1"/>
                </a:solidFill>
              </a:rPr>
              <a:t>, and use it as a tool for motivating the new systems for the key-value abstraction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>
                <a:solidFill>
                  <a:schemeClr val="tx1"/>
                </a:solidFill>
              </a:rPr>
              <a:t>The model is typically </a:t>
            </a:r>
            <a:r>
              <a:rPr kumimoji="1" lang="en-US" altLang="zh-CN" b="1" dirty="0">
                <a:solidFill>
                  <a:srgbClr val="C00000"/>
                </a:solidFill>
              </a:rPr>
              <a:t>parameterized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>
                <a:solidFill>
                  <a:schemeClr val="tx1"/>
                </a:solidFill>
              </a:rPr>
              <a:t>The complexity of the model needs to </a:t>
            </a:r>
            <a:r>
              <a:rPr kumimoji="1" lang="en-US" altLang="zh-CN" b="1" dirty="0">
                <a:solidFill>
                  <a:srgbClr val="C00000"/>
                </a:solidFill>
              </a:rPr>
              <a:t>be incrementally added 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chemeClr val="tx1"/>
                </a:solidFill>
              </a:rPr>
              <a:t>Building key-value store systems efficiently &amp; analyze their design choices w/ system modelling </a:t>
            </a:r>
          </a:p>
          <a:p>
            <a:pPr marL="702900" lvl="1" indent="-342900">
              <a:buFont typeface="Wingdings" pitchFamily="2" charset="2"/>
              <a:buChar char="ü"/>
            </a:pPr>
            <a:r>
              <a:rPr kumimoji="1" lang="en-US" altLang="zh-CN" dirty="0"/>
              <a:t>Various techniques, e.g., log-structured, 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, LSM, etc. How did they evolve in this way?</a:t>
            </a:r>
          </a:p>
          <a:p>
            <a:pPr marL="342900" indent="-342900"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8DB88B-E3B5-F93C-7DA5-43482825D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95</a:t>
            </a:fld>
            <a:endParaRPr lang="zh-CN" altLang="en-US"/>
          </a:p>
        </p:txBody>
      </p:sp>
      <p:sp>
        <p:nvSpPr>
          <p:cNvPr id="6" name="任意形状 5">
            <a:extLst>
              <a:ext uri="{FF2B5EF4-FFF2-40B4-BE49-F238E27FC236}">
                <a16:creationId xmlns:a16="http://schemas.microsoft.com/office/drawing/2014/main" id="{1ED57DE6-3A63-E050-6C27-6965C94B79BD}"/>
              </a:ext>
            </a:extLst>
          </p:cNvPr>
          <p:cNvSpPr/>
          <p:nvPr/>
        </p:nvSpPr>
        <p:spPr>
          <a:xfrm>
            <a:off x="3572923" y="933988"/>
            <a:ext cx="3797271" cy="1217541"/>
          </a:xfrm>
          <a:custGeom>
            <a:avLst/>
            <a:gdLst>
              <a:gd name="connsiteX0" fmla="*/ 84677 w 3797271"/>
              <a:gd name="connsiteY0" fmla="*/ 1217541 h 1217541"/>
              <a:gd name="connsiteX1" fmla="*/ 57783 w 3797271"/>
              <a:gd name="connsiteY1" fmla="*/ 988941 h 1217541"/>
              <a:gd name="connsiteX2" fmla="*/ 743583 w 3797271"/>
              <a:gd name="connsiteY2" fmla="*/ 1083071 h 1217541"/>
              <a:gd name="connsiteX3" fmla="*/ 1671430 w 3797271"/>
              <a:gd name="connsiteY3" fmla="*/ 1096518 h 1217541"/>
              <a:gd name="connsiteX4" fmla="*/ 3755724 w 3797271"/>
              <a:gd name="connsiteY4" fmla="*/ 962047 h 1217541"/>
              <a:gd name="connsiteX5" fmla="*/ 2948901 w 3797271"/>
              <a:gd name="connsiteY5" fmla="*/ 34200 h 1217541"/>
              <a:gd name="connsiteX6" fmla="*/ 1577301 w 3797271"/>
              <a:gd name="connsiteY6" fmla="*/ 289694 h 1217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7271" h="1217541">
                <a:moveTo>
                  <a:pt x="84677" y="1217541"/>
                </a:moveTo>
                <a:cubicBezTo>
                  <a:pt x="16321" y="1114447"/>
                  <a:pt x="-52034" y="1011353"/>
                  <a:pt x="57783" y="988941"/>
                </a:cubicBezTo>
                <a:cubicBezTo>
                  <a:pt x="167600" y="966529"/>
                  <a:pt x="474642" y="1065141"/>
                  <a:pt x="743583" y="1083071"/>
                </a:cubicBezTo>
                <a:cubicBezTo>
                  <a:pt x="1012524" y="1101000"/>
                  <a:pt x="1169407" y="1116689"/>
                  <a:pt x="1671430" y="1096518"/>
                </a:cubicBezTo>
                <a:cubicBezTo>
                  <a:pt x="2173453" y="1076347"/>
                  <a:pt x="3542812" y="1139100"/>
                  <a:pt x="3755724" y="962047"/>
                </a:cubicBezTo>
                <a:cubicBezTo>
                  <a:pt x="3968636" y="784994"/>
                  <a:pt x="3311971" y="146259"/>
                  <a:pt x="2948901" y="34200"/>
                </a:cubicBezTo>
                <a:cubicBezTo>
                  <a:pt x="2585831" y="-77859"/>
                  <a:pt x="2081566" y="105917"/>
                  <a:pt x="1577301" y="289694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86BB7B1-82A7-BE9C-AFE7-3986869824FE}"/>
              </a:ext>
            </a:extLst>
          </p:cNvPr>
          <p:cNvSpPr txBox="1"/>
          <p:nvPr/>
        </p:nvSpPr>
        <p:spPr>
          <a:xfrm>
            <a:off x="5796136" y="794207"/>
            <a:ext cx="115654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BD374B"/>
                </a:solidFill>
              </a:rPr>
              <a:t>Answer </a:t>
            </a:r>
            <a:endParaRPr lang="zh-CN" altLang="en-US" b="1" dirty="0">
              <a:solidFill>
                <a:srgbClr val="BD37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09348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50230</TotalTime>
  <Words>5619</Words>
  <Application>Microsoft Macintosh PowerPoint</Application>
  <PresentationFormat>全屏显示(16:10)</PresentationFormat>
  <Paragraphs>1079</Paragraphs>
  <Slides>95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95</vt:i4>
      </vt:variant>
    </vt:vector>
  </HeadingPairs>
  <TitlesOfParts>
    <vt:vector size="107" baseType="lpstr">
      <vt:lpstr>DengXian</vt:lpstr>
      <vt:lpstr>Microsoft YaHei</vt:lpstr>
      <vt:lpstr>Arial</vt:lpstr>
      <vt:lpstr>Calibri</vt:lpstr>
      <vt:lpstr>Candara</vt:lpstr>
      <vt:lpstr>Consolas</vt:lpstr>
      <vt:lpstr>Courier New</vt:lpstr>
      <vt:lpstr>Helvetica</vt:lpstr>
      <vt:lpstr>Helvetica-Bold</vt:lpstr>
      <vt:lpstr>Segoe UI</vt:lpstr>
      <vt:lpstr>Wingdings</vt:lpstr>
      <vt:lpstr>1_Office 主题​​</vt:lpstr>
      <vt:lpstr>System modelling  &amp; Key-value stores (KVS) </vt:lpstr>
      <vt:lpstr>The main topics of today </vt:lpstr>
      <vt:lpstr>PowerPoint 演示文稿</vt:lpstr>
      <vt:lpstr>Recall: Different storage systems to support different type of data</vt:lpstr>
      <vt:lpstr>Key-value vs. File: From an abstraction level </vt:lpstr>
      <vt:lpstr>Repurpose the filesystem to key-value </vt:lpstr>
      <vt:lpstr>Approaches to answer the question </vt:lpstr>
      <vt:lpstr>The desired approach: system modelling </vt:lpstr>
      <vt:lpstr>A naïve KVS model by directly using a file system model</vt:lpstr>
      <vt:lpstr>Using qualitative system models to answer </vt:lpstr>
      <vt:lpstr>Using qualitative system models to answer </vt:lpstr>
      <vt:lpstr>Using qualitative system models to answer </vt:lpstr>
      <vt:lpstr>Is this implementation efficient? </vt:lpstr>
      <vt:lpstr>The system model can be parameterized </vt:lpstr>
      <vt:lpstr>Back to our analyze: what is the input to applications of key-value systems? </vt:lpstr>
      <vt:lpstr>Is this implementation efficient? No</vt:lpstr>
      <vt:lpstr>Is this implementation efficient? No</vt:lpstr>
      <vt:lpstr>PowerPoint 演示文稿</vt:lpstr>
      <vt:lpstr>The main topics of today so far  </vt:lpstr>
      <vt:lpstr>Key idea: store the &lt;K,V&gt;s in a single file </vt:lpstr>
      <vt:lpstr>Why we still need a filesystem? </vt:lpstr>
      <vt:lpstr>Step #1: a naïve Key-Value Storage (KVS)</vt:lpstr>
      <vt:lpstr>Update(K,V) in the naïve KVS</vt:lpstr>
      <vt:lpstr>PowerPoint 演示文稿</vt:lpstr>
      <vt:lpstr>Key difference: File in-place write vs. File append </vt:lpstr>
      <vt:lpstr>To analyze, we need to add more details to our model </vt:lpstr>
      <vt:lpstr>Random access vs. Sequential access </vt:lpstr>
      <vt:lpstr>Model the storage hierarchy: data’s place matters! </vt:lpstr>
      <vt:lpstr>Storage Hierarchy: a quick summary </vt:lpstr>
      <vt:lpstr>Update(K,V) in the naïve KVS</vt:lpstr>
      <vt:lpstr>Insert(K,V) in the naïve KVS</vt:lpstr>
      <vt:lpstr>Summarize so far, Step #2: log-structure key-value stores (L-KVS)</vt:lpstr>
      <vt:lpstr>Updates work well, what about Get(K,V)? </vt:lpstr>
      <vt:lpstr>Step #3: L-KVS + index</vt:lpstr>
      <vt:lpstr>Step #3.1: In-memory hash index + log-structured data file </vt:lpstr>
      <vt:lpstr>In-memory hash index + log-structured data file </vt:lpstr>
      <vt:lpstr>Step #4: L-KVS + (in-memory &amp; disk hybrid index) </vt:lpstr>
      <vt:lpstr>Question: how to select a best index for KVS? </vt:lpstr>
      <vt:lpstr>Step #4: L-KVS + (in-memory &amp; disk hybrid hashing index) </vt:lpstr>
      <vt:lpstr>How to prevent a file from growing forever? </vt:lpstr>
      <vt:lpstr>How to prevent a file from growing forever? </vt:lpstr>
      <vt:lpstr>How to prevent a file from growing forever? </vt:lpstr>
      <vt:lpstr>How to prevent a file from growing forever? </vt:lpstr>
      <vt:lpstr>Recall: how to handle delete() for log-structed file? </vt:lpstr>
      <vt:lpstr>Question: how does the compaction + merging affect our system model? </vt:lpstr>
      <vt:lpstr>Short recap: the main topics of today so far  </vt:lpstr>
      <vt:lpstr>Step #4.1: L-KVS (w/ compaction &amp; merging) + (in-memory &amp; disk hybrid hashing index) </vt:lpstr>
      <vt:lpstr>Solution: using B+Tree as the index</vt:lpstr>
      <vt:lpstr>B+Tree indexes</vt:lpstr>
      <vt:lpstr>B+Tree indexes example (fanout = 5)</vt:lpstr>
      <vt:lpstr>B+Tree indexes example: Get(2)</vt:lpstr>
      <vt:lpstr>B+Tree indexes example: Get(2)</vt:lpstr>
      <vt:lpstr>B+Tree indexes example: Update(2)</vt:lpstr>
      <vt:lpstr>B+Tree indexes example: insert(10)</vt:lpstr>
      <vt:lpstr>B+Tree indexes example: insert(10)</vt:lpstr>
      <vt:lpstr>B+Tree indexes example: insert(11)</vt:lpstr>
      <vt:lpstr>B+Tree indexes example: insert(11)</vt:lpstr>
      <vt:lpstr>Question: need a B+Tree to index the values in the log? </vt:lpstr>
      <vt:lpstr>B+Tree in the case of range query </vt:lpstr>
      <vt:lpstr>Put it all together (Step #5): B+Tree-based KVS  </vt:lpstr>
      <vt:lpstr>Step #5: B+Tree-based KVS, what are the trade-offs? </vt:lpstr>
      <vt:lpstr>PowerPoint 演示文稿</vt:lpstr>
      <vt:lpstr>Recall: segmented log file (For sequential accesses) </vt:lpstr>
      <vt:lpstr>Step #6: SSTables (Sorted String Table) KVS</vt:lpstr>
      <vt:lpstr>Benefits of SSTable</vt:lpstr>
      <vt:lpstr>Benefits of SSTable</vt:lpstr>
      <vt:lpstr>How to maintain SSTable with sequential writes? </vt:lpstr>
      <vt:lpstr>How to maintain SSTable with sequential writes? </vt:lpstr>
      <vt:lpstr>How to maintain SSTable with sequential writes? </vt:lpstr>
      <vt:lpstr>How to maintain SSTable with sequential writes? </vt:lpstr>
      <vt:lpstr>Reads with MemTable + SSTable</vt:lpstr>
      <vt:lpstr>Organizing SSTables sequentially has several drawbacks</vt:lpstr>
      <vt:lpstr>Step #7: LSM trees </vt:lpstr>
      <vt:lpstr>Hierarchy can speed up old value lookup</vt:lpstr>
      <vt:lpstr>Hierarchy can speed up range query</vt:lpstr>
      <vt:lpstr>Range Query in LSM Tree</vt:lpstr>
      <vt:lpstr>Example: Read in LSM-Tree (Similar to SSTables)</vt:lpstr>
      <vt:lpstr>Example: Read in LSM-Tree</vt:lpstr>
      <vt:lpstr>Example: Read in LSM-Tree</vt:lpstr>
      <vt:lpstr>Example: Read in LSM-Tree</vt:lpstr>
      <vt:lpstr>Example: insert/update in LSM-Tree</vt:lpstr>
      <vt:lpstr>Example: insert/update in LSM-Tree</vt:lpstr>
      <vt:lpstr>Summary of analysis of different system models for KVS</vt:lpstr>
      <vt:lpstr>Write stall caused by compaction in LSM Tree</vt:lpstr>
      <vt:lpstr>Write stall caused by compaction in LSM Tree</vt:lpstr>
      <vt:lpstr>Write stall caused by compaction in LSM Tree</vt:lpstr>
      <vt:lpstr>Write stall caused by compaction in LSM Tree</vt:lpstr>
      <vt:lpstr>Write stall caused by compaction in LSM Tree</vt:lpstr>
      <vt:lpstr>Write stall caused by compaction in LSM Tree</vt:lpstr>
      <vt:lpstr>Write stall caused by compaction in LSM Tree</vt:lpstr>
      <vt:lpstr>Write stall caused by compaction in LSM Tree</vt:lpstr>
      <vt:lpstr>More issues: how to handle failures? </vt:lpstr>
      <vt:lpstr>LSM Tree Summary </vt:lpstr>
      <vt:lpstr>LSM Tree Summary </vt:lpstr>
      <vt:lpstr>Summary of today’s lecture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2576</cp:revision>
  <cp:lastPrinted>2020-03-02T13:38:09Z</cp:lastPrinted>
  <dcterms:created xsi:type="dcterms:W3CDTF">2017-11-24T09:35:45Z</dcterms:created>
  <dcterms:modified xsi:type="dcterms:W3CDTF">2025-10-11T01:14:24Z</dcterms:modified>
</cp:coreProperties>
</file>